
<file path=[Content_Types].xml><?xml version="1.0" encoding="utf-8"?>
<Types xmlns="http://schemas.openxmlformats.org/package/2006/content-types">
  <Default Extension="emf" ContentType="image/x-emf"/>
  <Default Extension="gif" ContentType="image/gif"/>
  <Default Extension="jfif"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49"/>
  </p:notesMasterIdLst>
  <p:handoutMasterIdLst>
    <p:handoutMasterId r:id="rId50"/>
  </p:handoutMasterIdLst>
  <p:sldIdLst>
    <p:sldId id="274" r:id="rId5"/>
    <p:sldId id="276" r:id="rId6"/>
    <p:sldId id="288" r:id="rId7"/>
    <p:sldId id="596" r:id="rId8"/>
    <p:sldId id="612" r:id="rId9"/>
    <p:sldId id="611" r:id="rId10"/>
    <p:sldId id="607" r:id="rId11"/>
    <p:sldId id="536" r:id="rId12"/>
    <p:sldId id="613" r:id="rId13"/>
    <p:sldId id="532" r:id="rId14"/>
    <p:sldId id="551" r:id="rId15"/>
    <p:sldId id="552" r:id="rId16"/>
    <p:sldId id="540" r:id="rId17"/>
    <p:sldId id="614" r:id="rId18"/>
    <p:sldId id="541" r:id="rId19"/>
    <p:sldId id="521" r:id="rId20"/>
    <p:sldId id="582" r:id="rId21"/>
    <p:sldId id="583" r:id="rId22"/>
    <p:sldId id="585" r:id="rId23"/>
    <p:sldId id="586" r:id="rId24"/>
    <p:sldId id="545" r:id="rId25"/>
    <p:sldId id="591" r:id="rId26"/>
    <p:sldId id="523" r:id="rId27"/>
    <p:sldId id="592" r:id="rId28"/>
    <p:sldId id="544" r:id="rId29"/>
    <p:sldId id="593" r:id="rId30"/>
    <p:sldId id="547" r:id="rId31"/>
    <p:sldId id="581" r:id="rId32"/>
    <p:sldId id="617" r:id="rId33"/>
    <p:sldId id="512" r:id="rId34"/>
    <p:sldId id="615" r:id="rId35"/>
    <p:sldId id="621" r:id="rId36"/>
    <p:sldId id="609" r:id="rId37"/>
    <p:sldId id="618" r:id="rId38"/>
    <p:sldId id="620" r:id="rId39"/>
    <p:sldId id="619" r:id="rId40"/>
    <p:sldId id="622" r:id="rId41"/>
    <p:sldId id="616" r:id="rId42"/>
    <p:sldId id="610" r:id="rId43"/>
    <p:sldId id="349" r:id="rId44"/>
    <p:sldId id="401" r:id="rId45"/>
    <p:sldId id="306" r:id="rId46"/>
    <p:sldId id="259" r:id="rId47"/>
    <p:sldId id="4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288"/>
          </p14:sldIdLst>
        </p14:section>
        <p14:section name="Main Content" id="{BC4A3995-4CED-4320-A673-95328C9C809D}">
          <p14:sldIdLst>
            <p14:sldId id="596"/>
            <p14:sldId id="612"/>
            <p14:sldId id="611"/>
            <p14:sldId id="607"/>
            <p14:sldId id="536"/>
            <p14:sldId id="613"/>
            <p14:sldId id="532"/>
            <p14:sldId id="551"/>
            <p14:sldId id="552"/>
            <p14:sldId id="540"/>
            <p14:sldId id="614"/>
            <p14:sldId id="541"/>
            <p14:sldId id="521"/>
            <p14:sldId id="582"/>
            <p14:sldId id="583"/>
            <p14:sldId id="585"/>
            <p14:sldId id="586"/>
            <p14:sldId id="545"/>
            <p14:sldId id="591"/>
            <p14:sldId id="523"/>
            <p14:sldId id="592"/>
            <p14:sldId id="544"/>
            <p14:sldId id="593"/>
            <p14:sldId id="547"/>
            <p14:sldId id="581"/>
            <p14:sldId id="617"/>
            <p14:sldId id="512"/>
            <p14:sldId id="615"/>
            <p14:sldId id="621"/>
            <p14:sldId id="609"/>
            <p14:sldId id="618"/>
            <p14:sldId id="620"/>
            <p14:sldId id="619"/>
            <p14:sldId id="622"/>
            <p14:sldId id="616"/>
            <p14:sldId id="610"/>
          </p14:sldIdLst>
        </p14:section>
        <p14:section name="Conslusion" id="{4112EF02-5189-48BC-AE78-567D11CC5B28}">
          <p14:sldIdLst>
            <p14:sldId id="349"/>
            <p14:sldId id="401"/>
            <p14:sldId id="306"/>
            <p14:sldId id="259"/>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0D"/>
    <a:srgbClr val="464646"/>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2D178-B6EA-F8F2-AECF-C3AF6587649D}" v="6" dt="2021-01-08T13:48:38.099"/>
    <p1510:client id="{ACC232DE-2511-49A3-B33B-FD78A94CD8E3}" v="22" dt="2019-12-04T16:40:36.347"/>
    <p1510:client id="{FE827949-AB3A-AE8D-11CA-B3C2781E67B2}" v="2" dt="2020-10-19T13:34:30.12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3" autoAdjust="0"/>
    <p:restoredTop sz="94701"/>
  </p:normalViewPr>
  <p:slideViewPr>
    <p:cSldViewPr snapToGrid="0">
      <p:cViewPr varScale="1">
        <p:scale>
          <a:sx n="133" d="100"/>
          <a:sy n="133" d="100"/>
        </p:scale>
        <p:origin x="256" y="184"/>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C5644-1F25-421A-9B5B-DBDC3BD0FE5A}" type="doc">
      <dgm:prSet loTypeId="urn:microsoft.com/office/officeart/2011/layout/TabList" loCatId="list" qsTypeId="urn:microsoft.com/office/officeart/2005/8/quickstyle/simple1" qsCatId="simple" csTypeId="urn:microsoft.com/office/officeart/2005/8/colors/accent1_2" csCatId="accent1" phldr="1"/>
      <dgm:spPr/>
    </dgm:pt>
    <dgm:pt modelId="{18E3FA44-4751-4ADF-B000-C4FE0FA51A15}">
      <dgm:prSet phldrT="[Text]" custT="1"/>
      <dgm:spPr/>
      <dgm:t>
        <a:bodyPr/>
        <a:lstStyle/>
        <a:p>
          <a:r>
            <a:rPr lang="en-US" sz="1800" b="1" dirty="0">
              <a:solidFill>
                <a:srgbClr val="002060"/>
              </a:solidFill>
            </a:rPr>
            <a:t>Practices</a:t>
          </a:r>
        </a:p>
      </dgm:t>
    </dgm:pt>
    <dgm:pt modelId="{8CE76E17-2670-4CAD-A72C-6E085C478435}" type="parTrans" cxnId="{3762F335-E105-41E7-A3A3-DDE0DC9E1C33}">
      <dgm:prSet/>
      <dgm:spPr/>
      <dgm:t>
        <a:bodyPr/>
        <a:lstStyle/>
        <a:p>
          <a:endParaRPr lang="en-US"/>
        </a:p>
      </dgm:t>
    </dgm:pt>
    <dgm:pt modelId="{90173FAB-2B8F-4584-9C9B-DE3C486DC810}" type="sibTrans" cxnId="{3762F335-E105-41E7-A3A3-DDE0DC9E1C33}">
      <dgm:prSet/>
      <dgm:spPr/>
      <dgm:t>
        <a:bodyPr/>
        <a:lstStyle/>
        <a:p>
          <a:endParaRPr lang="en-US"/>
        </a:p>
      </dgm:t>
    </dgm:pt>
    <dgm:pt modelId="{83406955-487E-4D19-BB4E-1A1B7D5E68E8}">
      <dgm:prSet phldrT="[Text]" custT="1"/>
      <dgm:spPr/>
      <dgm:t>
        <a:bodyPr/>
        <a:lstStyle/>
        <a:p>
          <a:r>
            <a:rPr lang="en-US" sz="1800" b="1" dirty="0">
              <a:solidFill>
                <a:srgbClr val="002060"/>
              </a:solidFill>
            </a:rPr>
            <a:t>Principles</a:t>
          </a:r>
        </a:p>
      </dgm:t>
    </dgm:pt>
    <dgm:pt modelId="{B2F5E92B-96BC-46DE-9FBE-13F5906CBE59}" type="parTrans" cxnId="{04FD717C-4E95-40DB-8FF5-1D1856B78B74}">
      <dgm:prSet/>
      <dgm:spPr/>
      <dgm:t>
        <a:bodyPr/>
        <a:lstStyle/>
        <a:p>
          <a:endParaRPr lang="en-US"/>
        </a:p>
      </dgm:t>
    </dgm:pt>
    <dgm:pt modelId="{CB06CDA5-E1EF-426C-8F64-B21B9350648B}" type="sibTrans" cxnId="{04FD717C-4E95-40DB-8FF5-1D1856B78B74}">
      <dgm:prSet/>
      <dgm:spPr/>
      <dgm:t>
        <a:bodyPr/>
        <a:lstStyle/>
        <a:p>
          <a:endParaRPr lang="en-US"/>
        </a:p>
      </dgm:t>
    </dgm:pt>
    <dgm:pt modelId="{460F5FE7-E101-4521-92F6-7EC4559DF57F}">
      <dgm:prSet phldrT="[Text]" custT="1"/>
      <dgm:spPr/>
      <dgm:t>
        <a:bodyPr/>
        <a:lstStyle/>
        <a:p>
          <a:r>
            <a:rPr lang="en-US" sz="1800" b="1" dirty="0">
              <a:solidFill>
                <a:srgbClr val="002060"/>
              </a:solidFill>
            </a:rPr>
            <a:t>Values</a:t>
          </a:r>
        </a:p>
      </dgm:t>
    </dgm:pt>
    <dgm:pt modelId="{736F823C-FC7A-4729-9FDE-001639F51C49}" type="parTrans" cxnId="{630BE105-45AD-41D4-85D8-006C2C8D1E64}">
      <dgm:prSet/>
      <dgm:spPr/>
      <dgm:t>
        <a:bodyPr/>
        <a:lstStyle/>
        <a:p>
          <a:endParaRPr lang="en-US"/>
        </a:p>
      </dgm:t>
    </dgm:pt>
    <dgm:pt modelId="{B58B43F5-2639-49F5-9063-709591F58E17}" type="sibTrans" cxnId="{630BE105-45AD-41D4-85D8-006C2C8D1E64}">
      <dgm:prSet/>
      <dgm:spPr/>
      <dgm:t>
        <a:bodyPr/>
        <a:lstStyle/>
        <a:p>
          <a:endParaRPr lang="en-US"/>
        </a:p>
      </dgm:t>
    </dgm:pt>
    <dgm:pt modelId="{E2E037C0-7DB4-45D9-87AA-870E343CB03B}" type="pres">
      <dgm:prSet presAssocID="{0C8C5644-1F25-421A-9B5B-DBDC3BD0FE5A}" presName="Name0" presStyleCnt="0">
        <dgm:presLayoutVars>
          <dgm:chMax/>
          <dgm:chPref val="3"/>
          <dgm:dir/>
          <dgm:animOne val="branch"/>
          <dgm:animLvl val="lvl"/>
        </dgm:presLayoutVars>
      </dgm:prSet>
      <dgm:spPr/>
    </dgm:pt>
    <dgm:pt modelId="{FA627220-ED69-42F1-AE24-75D7FA31E040}" type="pres">
      <dgm:prSet presAssocID="{18E3FA44-4751-4ADF-B000-C4FE0FA51A15}" presName="composite" presStyleCnt="0"/>
      <dgm:spPr/>
    </dgm:pt>
    <dgm:pt modelId="{920D4FF2-97C8-4AC3-BD4B-1D02F7C7C0E8}" type="pres">
      <dgm:prSet presAssocID="{18E3FA44-4751-4ADF-B000-C4FE0FA51A15}" presName="FirstChild" presStyleLbl="revTx" presStyleIdx="0" presStyleCnt="3">
        <dgm:presLayoutVars>
          <dgm:chMax val="0"/>
          <dgm:chPref val="0"/>
          <dgm:bulletEnabled val="1"/>
        </dgm:presLayoutVars>
      </dgm:prSet>
      <dgm:spPr/>
    </dgm:pt>
    <dgm:pt modelId="{C556B11C-4E20-4D44-8E9D-02EA3796AE23}" type="pres">
      <dgm:prSet presAssocID="{18E3FA44-4751-4ADF-B000-C4FE0FA51A15}" presName="Parent" presStyleLbl="alignNode1" presStyleIdx="0" presStyleCnt="3" custScaleX="123644">
        <dgm:presLayoutVars>
          <dgm:chMax val="3"/>
          <dgm:chPref val="3"/>
          <dgm:bulletEnabled val="1"/>
        </dgm:presLayoutVars>
      </dgm:prSet>
      <dgm:spPr/>
    </dgm:pt>
    <dgm:pt modelId="{28A381EF-66EA-47CA-87C1-C7E156FA4DC5}" type="pres">
      <dgm:prSet presAssocID="{18E3FA44-4751-4ADF-B000-C4FE0FA51A15}" presName="Accent" presStyleLbl="parChTrans1D1" presStyleIdx="0" presStyleCnt="3"/>
      <dgm:spPr/>
    </dgm:pt>
    <dgm:pt modelId="{E54DB420-7753-4EDA-8613-9FDBEFCEB9B7}" type="pres">
      <dgm:prSet presAssocID="{90173FAB-2B8F-4584-9C9B-DE3C486DC810}" presName="sibTrans" presStyleCnt="0"/>
      <dgm:spPr/>
    </dgm:pt>
    <dgm:pt modelId="{A884D74A-977A-47F6-85A5-01989C55D110}" type="pres">
      <dgm:prSet presAssocID="{83406955-487E-4D19-BB4E-1A1B7D5E68E8}" presName="composite" presStyleCnt="0"/>
      <dgm:spPr/>
    </dgm:pt>
    <dgm:pt modelId="{63B565F2-B79B-4CEE-BF99-CEDDFAA7D490}" type="pres">
      <dgm:prSet presAssocID="{83406955-487E-4D19-BB4E-1A1B7D5E68E8}" presName="FirstChild" presStyleLbl="revTx" presStyleIdx="1" presStyleCnt="3">
        <dgm:presLayoutVars>
          <dgm:chMax val="0"/>
          <dgm:chPref val="0"/>
          <dgm:bulletEnabled val="1"/>
        </dgm:presLayoutVars>
      </dgm:prSet>
      <dgm:spPr/>
    </dgm:pt>
    <dgm:pt modelId="{E3D3BABC-5F2F-4D3D-800D-7976FDDB353A}" type="pres">
      <dgm:prSet presAssocID="{83406955-487E-4D19-BB4E-1A1B7D5E68E8}" presName="Parent" presStyleLbl="alignNode1" presStyleIdx="1" presStyleCnt="3" custScaleX="123644">
        <dgm:presLayoutVars>
          <dgm:chMax val="3"/>
          <dgm:chPref val="3"/>
          <dgm:bulletEnabled val="1"/>
        </dgm:presLayoutVars>
      </dgm:prSet>
      <dgm:spPr/>
    </dgm:pt>
    <dgm:pt modelId="{0327CD02-E1F9-4E7C-8E58-8428897A4B6C}" type="pres">
      <dgm:prSet presAssocID="{83406955-487E-4D19-BB4E-1A1B7D5E68E8}" presName="Accent" presStyleLbl="parChTrans1D1" presStyleIdx="1" presStyleCnt="3"/>
      <dgm:spPr/>
    </dgm:pt>
    <dgm:pt modelId="{33A53690-4509-4816-AFBC-7AE06D0BE834}" type="pres">
      <dgm:prSet presAssocID="{CB06CDA5-E1EF-426C-8F64-B21B9350648B}" presName="sibTrans" presStyleCnt="0"/>
      <dgm:spPr/>
    </dgm:pt>
    <dgm:pt modelId="{385578C3-DA1B-4AA7-AA4B-AC14EF19DCC4}" type="pres">
      <dgm:prSet presAssocID="{460F5FE7-E101-4521-92F6-7EC4559DF57F}" presName="composite" presStyleCnt="0"/>
      <dgm:spPr/>
    </dgm:pt>
    <dgm:pt modelId="{A27B4077-44EC-4A64-9CFE-7EC608B7401B}" type="pres">
      <dgm:prSet presAssocID="{460F5FE7-E101-4521-92F6-7EC4559DF57F}" presName="FirstChild" presStyleLbl="revTx" presStyleIdx="2" presStyleCnt="3">
        <dgm:presLayoutVars>
          <dgm:chMax val="0"/>
          <dgm:chPref val="0"/>
          <dgm:bulletEnabled val="1"/>
        </dgm:presLayoutVars>
      </dgm:prSet>
      <dgm:spPr/>
    </dgm:pt>
    <dgm:pt modelId="{758B46D3-9F2C-47D4-AD63-0AB69061AD55}" type="pres">
      <dgm:prSet presAssocID="{460F5FE7-E101-4521-92F6-7EC4559DF57F}" presName="Parent" presStyleLbl="alignNode1" presStyleIdx="2" presStyleCnt="3" custScaleX="123644">
        <dgm:presLayoutVars>
          <dgm:chMax val="3"/>
          <dgm:chPref val="3"/>
          <dgm:bulletEnabled val="1"/>
        </dgm:presLayoutVars>
      </dgm:prSet>
      <dgm:spPr/>
    </dgm:pt>
    <dgm:pt modelId="{C0E3837F-ECA9-4A5A-B98C-F9573178DD84}" type="pres">
      <dgm:prSet presAssocID="{460F5FE7-E101-4521-92F6-7EC4559DF57F}" presName="Accent" presStyleLbl="parChTrans1D1" presStyleIdx="2" presStyleCnt="3"/>
      <dgm:spPr/>
    </dgm:pt>
  </dgm:ptLst>
  <dgm:cxnLst>
    <dgm:cxn modelId="{630BE105-45AD-41D4-85D8-006C2C8D1E64}" srcId="{0C8C5644-1F25-421A-9B5B-DBDC3BD0FE5A}" destId="{460F5FE7-E101-4521-92F6-7EC4559DF57F}" srcOrd="2" destOrd="0" parTransId="{736F823C-FC7A-4729-9FDE-001639F51C49}" sibTransId="{B58B43F5-2639-49F5-9063-709591F58E17}"/>
    <dgm:cxn modelId="{3762F335-E105-41E7-A3A3-DDE0DC9E1C33}" srcId="{0C8C5644-1F25-421A-9B5B-DBDC3BD0FE5A}" destId="{18E3FA44-4751-4ADF-B000-C4FE0FA51A15}" srcOrd="0" destOrd="0" parTransId="{8CE76E17-2670-4CAD-A72C-6E085C478435}" sibTransId="{90173FAB-2B8F-4584-9C9B-DE3C486DC810}"/>
    <dgm:cxn modelId="{12AC4453-BDE5-489C-8736-0E5B8AFF8805}" type="presOf" srcId="{83406955-487E-4D19-BB4E-1A1B7D5E68E8}" destId="{E3D3BABC-5F2F-4D3D-800D-7976FDDB353A}" srcOrd="0" destOrd="0" presId="urn:microsoft.com/office/officeart/2011/layout/TabList"/>
    <dgm:cxn modelId="{04FD717C-4E95-40DB-8FF5-1D1856B78B74}" srcId="{0C8C5644-1F25-421A-9B5B-DBDC3BD0FE5A}" destId="{83406955-487E-4D19-BB4E-1A1B7D5E68E8}" srcOrd="1" destOrd="0" parTransId="{B2F5E92B-96BC-46DE-9FBE-13F5906CBE59}" sibTransId="{CB06CDA5-E1EF-426C-8F64-B21B9350648B}"/>
    <dgm:cxn modelId="{376C77A9-B451-4DDA-B31A-DF24502F6AA1}" type="presOf" srcId="{0C8C5644-1F25-421A-9B5B-DBDC3BD0FE5A}" destId="{E2E037C0-7DB4-45D9-87AA-870E343CB03B}" srcOrd="0" destOrd="0" presId="urn:microsoft.com/office/officeart/2011/layout/TabList"/>
    <dgm:cxn modelId="{384680AB-AECB-4DCD-9477-0C6FADF86556}" type="presOf" srcId="{18E3FA44-4751-4ADF-B000-C4FE0FA51A15}" destId="{C556B11C-4E20-4D44-8E9D-02EA3796AE23}" srcOrd="0" destOrd="0" presId="urn:microsoft.com/office/officeart/2011/layout/TabList"/>
    <dgm:cxn modelId="{198014B1-5454-478D-BFB2-FEE4C8442089}" type="presOf" srcId="{460F5FE7-E101-4521-92F6-7EC4559DF57F}" destId="{758B46D3-9F2C-47D4-AD63-0AB69061AD55}" srcOrd="0" destOrd="0" presId="urn:microsoft.com/office/officeart/2011/layout/TabList"/>
    <dgm:cxn modelId="{57D05BF2-88E2-4DE2-965F-F0F815CD767A}" type="presParOf" srcId="{E2E037C0-7DB4-45D9-87AA-870E343CB03B}" destId="{FA627220-ED69-42F1-AE24-75D7FA31E040}" srcOrd="0" destOrd="0" presId="urn:microsoft.com/office/officeart/2011/layout/TabList"/>
    <dgm:cxn modelId="{FEC0E757-FC82-422A-AF35-AEF82EBE43E3}" type="presParOf" srcId="{FA627220-ED69-42F1-AE24-75D7FA31E040}" destId="{920D4FF2-97C8-4AC3-BD4B-1D02F7C7C0E8}" srcOrd="0" destOrd="0" presId="urn:microsoft.com/office/officeart/2011/layout/TabList"/>
    <dgm:cxn modelId="{13F82E82-018B-44F7-B061-364EBC78BF6E}" type="presParOf" srcId="{FA627220-ED69-42F1-AE24-75D7FA31E040}" destId="{C556B11C-4E20-4D44-8E9D-02EA3796AE23}" srcOrd="1" destOrd="0" presId="urn:microsoft.com/office/officeart/2011/layout/TabList"/>
    <dgm:cxn modelId="{2D733C34-987D-45BA-9800-11A587B2AE77}" type="presParOf" srcId="{FA627220-ED69-42F1-AE24-75D7FA31E040}" destId="{28A381EF-66EA-47CA-87C1-C7E156FA4DC5}" srcOrd="2" destOrd="0" presId="urn:microsoft.com/office/officeart/2011/layout/TabList"/>
    <dgm:cxn modelId="{676D8FF6-6D79-43D9-8543-7C8452DF0206}" type="presParOf" srcId="{E2E037C0-7DB4-45D9-87AA-870E343CB03B}" destId="{E54DB420-7753-4EDA-8613-9FDBEFCEB9B7}" srcOrd="1" destOrd="0" presId="urn:microsoft.com/office/officeart/2011/layout/TabList"/>
    <dgm:cxn modelId="{DAB0F24E-B958-4685-A2F1-2C11AB1B9F6E}" type="presParOf" srcId="{E2E037C0-7DB4-45D9-87AA-870E343CB03B}" destId="{A884D74A-977A-47F6-85A5-01989C55D110}" srcOrd="2" destOrd="0" presId="urn:microsoft.com/office/officeart/2011/layout/TabList"/>
    <dgm:cxn modelId="{E04F1F43-E841-4AFE-9646-D8A9A32120D3}" type="presParOf" srcId="{A884D74A-977A-47F6-85A5-01989C55D110}" destId="{63B565F2-B79B-4CEE-BF99-CEDDFAA7D490}" srcOrd="0" destOrd="0" presId="urn:microsoft.com/office/officeart/2011/layout/TabList"/>
    <dgm:cxn modelId="{689DDB62-CA8D-4F23-928A-666D1F844BE1}" type="presParOf" srcId="{A884D74A-977A-47F6-85A5-01989C55D110}" destId="{E3D3BABC-5F2F-4D3D-800D-7976FDDB353A}" srcOrd="1" destOrd="0" presId="urn:microsoft.com/office/officeart/2011/layout/TabList"/>
    <dgm:cxn modelId="{D5D0E5EC-C27C-4E9C-90F1-7645640C04C1}" type="presParOf" srcId="{A884D74A-977A-47F6-85A5-01989C55D110}" destId="{0327CD02-E1F9-4E7C-8E58-8428897A4B6C}" srcOrd="2" destOrd="0" presId="urn:microsoft.com/office/officeart/2011/layout/TabList"/>
    <dgm:cxn modelId="{1AC57CC2-CC79-4EBE-B228-E4B1F5448C45}" type="presParOf" srcId="{E2E037C0-7DB4-45D9-87AA-870E343CB03B}" destId="{33A53690-4509-4816-AFBC-7AE06D0BE834}" srcOrd="3" destOrd="0" presId="urn:microsoft.com/office/officeart/2011/layout/TabList"/>
    <dgm:cxn modelId="{58067F93-0BA9-48D8-A1B7-FE858CB254DD}" type="presParOf" srcId="{E2E037C0-7DB4-45D9-87AA-870E343CB03B}" destId="{385578C3-DA1B-4AA7-AA4B-AC14EF19DCC4}" srcOrd="4" destOrd="0" presId="urn:microsoft.com/office/officeart/2011/layout/TabList"/>
    <dgm:cxn modelId="{E5065913-FAB9-43ED-A8BB-DC8EC256BF31}" type="presParOf" srcId="{385578C3-DA1B-4AA7-AA4B-AC14EF19DCC4}" destId="{A27B4077-44EC-4A64-9CFE-7EC608B7401B}" srcOrd="0" destOrd="0" presId="urn:microsoft.com/office/officeart/2011/layout/TabList"/>
    <dgm:cxn modelId="{B7DC585C-CB10-4138-88CB-39C72558ECA7}" type="presParOf" srcId="{385578C3-DA1B-4AA7-AA4B-AC14EF19DCC4}" destId="{758B46D3-9F2C-47D4-AD63-0AB69061AD55}" srcOrd="1" destOrd="0" presId="urn:microsoft.com/office/officeart/2011/layout/TabList"/>
    <dgm:cxn modelId="{F6D15E1A-FDEF-4F9A-8E39-BED792B9AE47}" type="presParOf" srcId="{385578C3-DA1B-4AA7-AA4B-AC14EF19DCC4}" destId="{C0E3837F-ECA9-4A5A-B98C-F9573178DD8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B603C-F235-4900-94EE-C5AFF19BF3AC}" type="doc">
      <dgm:prSet loTypeId="urn:microsoft.com/office/officeart/2005/8/layout/pyramid1" loCatId="pyramid" qsTypeId="urn:microsoft.com/office/officeart/2005/8/quickstyle/3d2" qsCatId="3D" csTypeId="urn:microsoft.com/office/officeart/2005/8/colors/accent1_2" csCatId="accent1" phldr="1"/>
      <dgm:spPr/>
      <dgm:t>
        <a:bodyPr/>
        <a:lstStyle/>
        <a:p>
          <a:endParaRPr lang="en-US"/>
        </a:p>
      </dgm:t>
    </dgm:pt>
    <dgm:pt modelId="{75E436B8-66C7-488C-8D26-FE7FADB9CBFD}">
      <dgm:prSet phldrT="[Text]"/>
      <dgm:spPr/>
      <dgm:t>
        <a:bodyPr/>
        <a:lstStyle/>
        <a:p>
          <a:endParaRPr lang="en-US" b="1" dirty="0"/>
        </a:p>
        <a:p>
          <a:endParaRPr lang="en-US" b="1" dirty="0"/>
        </a:p>
        <a:p>
          <a:endParaRPr lang="en-US" b="1" dirty="0"/>
        </a:p>
        <a:p>
          <a:r>
            <a:rPr lang="en-US" b="1" dirty="0"/>
            <a:t>Daily Stand Ups</a:t>
          </a:r>
        </a:p>
        <a:p>
          <a:r>
            <a:rPr lang="en-US" b="1" dirty="0"/>
            <a:t>Retrospectives, Showcase,</a:t>
          </a:r>
          <a:br>
            <a:rPr lang="en-US" b="1" dirty="0"/>
          </a:br>
          <a:r>
            <a:rPr lang="en-US" b="1" dirty="0"/>
            <a:t>Poker Planning, Automated Testing, </a:t>
          </a:r>
        </a:p>
        <a:p>
          <a:r>
            <a:rPr lang="en-US" b="1" dirty="0"/>
            <a:t>Wall of Work, Social Contract and many others.</a:t>
          </a:r>
        </a:p>
        <a:p>
          <a:endParaRPr lang="en-US" b="1" dirty="0"/>
        </a:p>
      </dgm:t>
    </dgm:pt>
    <dgm:pt modelId="{97F0F6B9-ED81-48A4-9771-7AA30F0D8892}" type="parTrans" cxnId="{95F07C8F-E82E-4BF1-B3AC-6B2624DE147E}">
      <dgm:prSet/>
      <dgm:spPr/>
      <dgm:t>
        <a:bodyPr/>
        <a:lstStyle/>
        <a:p>
          <a:endParaRPr lang="en-US"/>
        </a:p>
      </dgm:t>
    </dgm:pt>
    <dgm:pt modelId="{FE25EE23-E684-4746-A4BC-DB05733F73A3}" type="sibTrans" cxnId="{95F07C8F-E82E-4BF1-B3AC-6B2624DE147E}">
      <dgm:prSet/>
      <dgm:spPr/>
      <dgm:t>
        <a:bodyPr/>
        <a:lstStyle/>
        <a:p>
          <a:endParaRPr lang="en-US"/>
        </a:p>
      </dgm:t>
    </dgm:pt>
    <dgm:pt modelId="{DD05C7CD-8C05-4AC5-B135-EBC82D82E203}">
      <dgm:prSet phldrT="[Text]" custT="1"/>
      <dgm:spPr/>
      <dgm:t>
        <a:bodyPr/>
        <a:lstStyle/>
        <a:p>
          <a:r>
            <a:rPr lang="en-US" sz="1600" b="1" dirty="0"/>
            <a:t>Customer Satisfaction, Welcome Changes, Frequent Delivery, Team Collaboration, Motivating Environment, Effective Communication, Working Software, Sustainability, Technical Excellence, Simplicity, Self-organizing teams, Self-Reflection</a:t>
          </a:r>
        </a:p>
      </dgm:t>
    </dgm:pt>
    <dgm:pt modelId="{C59364D4-D196-4DCB-AFCA-37AE03D39B1A}" type="parTrans" cxnId="{728CDDB0-B059-4580-92D0-388F49B4143D}">
      <dgm:prSet/>
      <dgm:spPr/>
      <dgm:t>
        <a:bodyPr/>
        <a:lstStyle/>
        <a:p>
          <a:endParaRPr lang="en-US"/>
        </a:p>
      </dgm:t>
    </dgm:pt>
    <dgm:pt modelId="{D1EA40C9-84BF-4D1E-9869-50607454A79B}" type="sibTrans" cxnId="{728CDDB0-B059-4580-92D0-388F49B4143D}">
      <dgm:prSet/>
      <dgm:spPr/>
      <dgm:t>
        <a:bodyPr/>
        <a:lstStyle/>
        <a:p>
          <a:endParaRPr lang="en-US"/>
        </a:p>
      </dgm:t>
    </dgm:pt>
    <dgm:pt modelId="{6AD1E79F-A973-49B6-9442-067CA62B6341}">
      <dgm:prSet phldrT="[Text]" custT="1"/>
      <dgm:spPr/>
      <dgm:t>
        <a:bodyPr/>
        <a:lstStyle/>
        <a:p>
          <a:pPr algn="ctr"/>
          <a:r>
            <a:rPr lang="en-US" sz="2000" b="1" i="0" dirty="0"/>
            <a:t>Individuals and Interactions over Processes and Tools Working Software over Comprehensive Documentation Customer Collaboration over Contract Negotiation Responding to Change over Following a Plan</a:t>
          </a:r>
          <a:endParaRPr lang="en-US" sz="2000" b="1" dirty="0"/>
        </a:p>
      </dgm:t>
    </dgm:pt>
    <dgm:pt modelId="{C3945FA4-5348-4C9E-8C95-2EEB27DB5D32}" type="parTrans" cxnId="{8EEE34B9-E259-4E2B-AC8C-7B15DE2FBC65}">
      <dgm:prSet/>
      <dgm:spPr/>
      <dgm:t>
        <a:bodyPr/>
        <a:lstStyle/>
        <a:p>
          <a:endParaRPr lang="en-US"/>
        </a:p>
      </dgm:t>
    </dgm:pt>
    <dgm:pt modelId="{0DC5FC8E-3639-474A-81C3-72834F6707ED}" type="sibTrans" cxnId="{8EEE34B9-E259-4E2B-AC8C-7B15DE2FBC65}">
      <dgm:prSet/>
      <dgm:spPr/>
      <dgm:t>
        <a:bodyPr/>
        <a:lstStyle/>
        <a:p>
          <a:endParaRPr lang="en-US"/>
        </a:p>
      </dgm:t>
    </dgm:pt>
    <dgm:pt modelId="{63E8B926-5B4C-4F4B-86EF-E7A1C2A3C359}" type="pres">
      <dgm:prSet presAssocID="{D7EB603C-F235-4900-94EE-C5AFF19BF3AC}" presName="Name0" presStyleCnt="0">
        <dgm:presLayoutVars>
          <dgm:dir/>
          <dgm:animLvl val="lvl"/>
          <dgm:resizeHandles val="exact"/>
        </dgm:presLayoutVars>
      </dgm:prSet>
      <dgm:spPr/>
    </dgm:pt>
    <dgm:pt modelId="{8EF1C406-7236-4777-9271-1BEE0D5D5032}" type="pres">
      <dgm:prSet presAssocID="{75E436B8-66C7-488C-8D26-FE7FADB9CBFD}" presName="Name8" presStyleCnt="0"/>
      <dgm:spPr/>
    </dgm:pt>
    <dgm:pt modelId="{269D52AA-F5DC-42AB-97FC-C79173F96218}" type="pres">
      <dgm:prSet presAssocID="{75E436B8-66C7-488C-8D26-FE7FADB9CBFD}" presName="level" presStyleLbl="node1" presStyleIdx="0" presStyleCnt="3">
        <dgm:presLayoutVars>
          <dgm:chMax val="1"/>
          <dgm:bulletEnabled val="1"/>
        </dgm:presLayoutVars>
      </dgm:prSet>
      <dgm:spPr/>
    </dgm:pt>
    <dgm:pt modelId="{58B5DBCE-C654-49C1-8843-63BDA8ACA4A2}" type="pres">
      <dgm:prSet presAssocID="{75E436B8-66C7-488C-8D26-FE7FADB9CBFD}" presName="levelTx" presStyleLbl="revTx" presStyleIdx="0" presStyleCnt="0">
        <dgm:presLayoutVars>
          <dgm:chMax val="1"/>
          <dgm:bulletEnabled val="1"/>
        </dgm:presLayoutVars>
      </dgm:prSet>
      <dgm:spPr/>
    </dgm:pt>
    <dgm:pt modelId="{C44A083C-F963-40ED-9CB4-D5C282FBDB6E}" type="pres">
      <dgm:prSet presAssocID="{DD05C7CD-8C05-4AC5-B135-EBC82D82E203}" presName="Name8" presStyleCnt="0"/>
      <dgm:spPr/>
    </dgm:pt>
    <dgm:pt modelId="{DE29C765-830C-4A08-A1DD-6266E04AE9A0}" type="pres">
      <dgm:prSet presAssocID="{DD05C7CD-8C05-4AC5-B135-EBC82D82E203}" presName="level" presStyleLbl="node1" presStyleIdx="1" presStyleCnt="3" custScaleX="100161" custScaleY="58002" custLinFactNeighborX="20" custLinFactNeighborY="-351">
        <dgm:presLayoutVars>
          <dgm:chMax val="1"/>
          <dgm:bulletEnabled val="1"/>
        </dgm:presLayoutVars>
      </dgm:prSet>
      <dgm:spPr/>
    </dgm:pt>
    <dgm:pt modelId="{ED40D34A-5B23-4E1A-9E0F-5A69D54EFC52}" type="pres">
      <dgm:prSet presAssocID="{DD05C7CD-8C05-4AC5-B135-EBC82D82E203}" presName="levelTx" presStyleLbl="revTx" presStyleIdx="0" presStyleCnt="0">
        <dgm:presLayoutVars>
          <dgm:chMax val="1"/>
          <dgm:bulletEnabled val="1"/>
        </dgm:presLayoutVars>
      </dgm:prSet>
      <dgm:spPr/>
    </dgm:pt>
    <dgm:pt modelId="{E709B9BC-3196-4DF4-BF7F-BF09FB6E976A}" type="pres">
      <dgm:prSet presAssocID="{6AD1E79F-A973-49B6-9442-067CA62B6341}" presName="Name8" presStyleCnt="0"/>
      <dgm:spPr/>
    </dgm:pt>
    <dgm:pt modelId="{00177514-671B-4AAE-B206-5448E7A3BA15}" type="pres">
      <dgm:prSet presAssocID="{6AD1E79F-A973-49B6-9442-067CA62B6341}" presName="level" presStyleLbl="node1" presStyleIdx="2" presStyleCnt="3" custScaleY="45143">
        <dgm:presLayoutVars>
          <dgm:chMax val="1"/>
          <dgm:bulletEnabled val="1"/>
        </dgm:presLayoutVars>
      </dgm:prSet>
      <dgm:spPr/>
    </dgm:pt>
    <dgm:pt modelId="{C7B033CE-22CB-4D8F-BAC7-F9DC16926A7E}" type="pres">
      <dgm:prSet presAssocID="{6AD1E79F-A973-49B6-9442-067CA62B6341}" presName="levelTx" presStyleLbl="revTx" presStyleIdx="0" presStyleCnt="0">
        <dgm:presLayoutVars>
          <dgm:chMax val="1"/>
          <dgm:bulletEnabled val="1"/>
        </dgm:presLayoutVars>
      </dgm:prSet>
      <dgm:spPr/>
    </dgm:pt>
  </dgm:ptLst>
  <dgm:cxnLst>
    <dgm:cxn modelId="{8878E104-C5DA-43EA-9CC0-9A65EEFB3DC7}" type="presOf" srcId="{75E436B8-66C7-488C-8D26-FE7FADB9CBFD}" destId="{269D52AA-F5DC-42AB-97FC-C79173F96218}" srcOrd="0" destOrd="0" presId="urn:microsoft.com/office/officeart/2005/8/layout/pyramid1"/>
    <dgm:cxn modelId="{03FF1319-B11E-4E3A-B99C-FAB5C7C4A015}" type="presOf" srcId="{DD05C7CD-8C05-4AC5-B135-EBC82D82E203}" destId="{DE29C765-830C-4A08-A1DD-6266E04AE9A0}" srcOrd="0" destOrd="0" presId="urn:microsoft.com/office/officeart/2005/8/layout/pyramid1"/>
    <dgm:cxn modelId="{AF2DAE62-94EF-4967-BBDF-3BF28BAEBACC}" type="presOf" srcId="{75E436B8-66C7-488C-8D26-FE7FADB9CBFD}" destId="{58B5DBCE-C654-49C1-8843-63BDA8ACA4A2}" srcOrd="1" destOrd="0" presId="urn:microsoft.com/office/officeart/2005/8/layout/pyramid1"/>
    <dgm:cxn modelId="{B408B886-91BC-4B98-9C2F-ED02C4EAA855}" type="presOf" srcId="{6AD1E79F-A973-49B6-9442-067CA62B6341}" destId="{C7B033CE-22CB-4D8F-BAC7-F9DC16926A7E}" srcOrd="1" destOrd="0" presId="urn:microsoft.com/office/officeart/2005/8/layout/pyramid1"/>
    <dgm:cxn modelId="{95F07C8F-E82E-4BF1-B3AC-6B2624DE147E}" srcId="{D7EB603C-F235-4900-94EE-C5AFF19BF3AC}" destId="{75E436B8-66C7-488C-8D26-FE7FADB9CBFD}" srcOrd="0" destOrd="0" parTransId="{97F0F6B9-ED81-48A4-9771-7AA30F0D8892}" sibTransId="{FE25EE23-E684-4746-A4BC-DB05733F73A3}"/>
    <dgm:cxn modelId="{728CDDB0-B059-4580-92D0-388F49B4143D}" srcId="{D7EB603C-F235-4900-94EE-C5AFF19BF3AC}" destId="{DD05C7CD-8C05-4AC5-B135-EBC82D82E203}" srcOrd="1" destOrd="0" parTransId="{C59364D4-D196-4DCB-AFCA-37AE03D39B1A}" sibTransId="{D1EA40C9-84BF-4D1E-9869-50607454A79B}"/>
    <dgm:cxn modelId="{8EEE34B9-E259-4E2B-AC8C-7B15DE2FBC65}" srcId="{D7EB603C-F235-4900-94EE-C5AFF19BF3AC}" destId="{6AD1E79F-A973-49B6-9442-067CA62B6341}" srcOrd="2" destOrd="0" parTransId="{C3945FA4-5348-4C9E-8C95-2EEB27DB5D32}" sibTransId="{0DC5FC8E-3639-474A-81C3-72834F6707ED}"/>
    <dgm:cxn modelId="{2F2762C4-16B9-43B5-ADAC-5324ED440025}" type="presOf" srcId="{D7EB603C-F235-4900-94EE-C5AFF19BF3AC}" destId="{63E8B926-5B4C-4F4B-86EF-E7A1C2A3C359}" srcOrd="0" destOrd="0" presId="urn:microsoft.com/office/officeart/2005/8/layout/pyramid1"/>
    <dgm:cxn modelId="{8D65D4C8-1B9A-4A6B-9003-18F69254F20B}" type="presOf" srcId="{DD05C7CD-8C05-4AC5-B135-EBC82D82E203}" destId="{ED40D34A-5B23-4E1A-9E0F-5A69D54EFC52}" srcOrd="1" destOrd="0" presId="urn:microsoft.com/office/officeart/2005/8/layout/pyramid1"/>
    <dgm:cxn modelId="{69A3CFF3-DED5-43BB-95C5-0CF9EA085DCA}" type="presOf" srcId="{6AD1E79F-A973-49B6-9442-067CA62B6341}" destId="{00177514-671B-4AAE-B206-5448E7A3BA15}" srcOrd="0" destOrd="0" presId="urn:microsoft.com/office/officeart/2005/8/layout/pyramid1"/>
    <dgm:cxn modelId="{33D9419D-5CC0-4FA7-BCDB-B4705D51BB6C}" type="presParOf" srcId="{63E8B926-5B4C-4F4B-86EF-E7A1C2A3C359}" destId="{8EF1C406-7236-4777-9271-1BEE0D5D5032}" srcOrd="0" destOrd="0" presId="urn:microsoft.com/office/officeart/2005/8/layout/pyramid1"/>
    <dgm:cxn modelId="{8D2D8FFE-C6C4-4C6C-AF4F-5931410690C0}" type="presParOf" srcId="{8EF1C406-7236-4777-9271-1BEE0D5D5032}" destId="{269D52AA-F5DC-42AB-97FC-C79173F96218}" srcOrd="0" destOrd="0" presId="urn:microsoft.com/office/officeart/2005/8/layout/pyramid1"/>
    <dgm:cxn modelId="{4D806C76-654C-4B12-920C-79D75E705188}" type="presParOf" srcId="{8EF1C406-7236-4777-9271-1BEE0D5D5032}" destId="{58B5DBCE-C654-49C1-8843-63BDA8ACA4A2}" srcOrd="1" destOrd="0" presId="urn:microsoft.com/office/officeart/2005/8/layout/pyramid1"/>
    <dgm:cxn modelId="{9DE0DEC9-2A0B-40BA-B536-66FD2A487DED}" type="presParOf" srcId="{63E8B926-5B4C-4F4B-86EF-E7A1C2A3C359}" destId="{C44A083C-F963-40ED-9CB4-D5C282FBDB6E}" srcOrd="1" destOrd="0" presId="urn:microsoft.com/office/officeart/2005/8/layout/pyramid1"/>
    <dgm:cxn modelId="{23B0F1C0-3AE5-4209-811E-AEFDD101D68C}" type="presParOf" srcId="{C44A083C-F963-40ED-9CB4-D5C282FBDB6E}" destId="{DE29C765-830C-4A08-A1DD-6266E04AE9A0}" srcOrd="0" destOrd="0" presId="urn:microsoft.com/office/officeart/2005/8/layout/pyramid1"/>
    <dgm:cxn modelId="{2B8B9A16-46D7-44D9-9221-2F6059955A4F}" type="presParOf" srcId="{C44A083C-F963-40ED-9CB4-D5C282FBDB6E}" destId="{ED40D34A-5B23-4E1A-9E0F-5A69D54EFC52}" srcOrd="1" destOrd="0" presId="urn:microsoft.com/office/officeart/2005/8/layout/pyramid1"/>
    <dgm:cxn modelId="{E70342C5-1D0C-4A7D-8D10-512A025F265C}" type="presParOf" srcId="{63E8B926-5B4C-4F4B-86EF-E7A1C2A3C359}" destId="{E709B9BC-3196-4DF4-BF7F-BF09FB6E976A}" srcOrd="2" destOrd="0" presId="urn:microsoft.com/office/officeart/2005/8/layout/pyramid1"/>
    <dgm:cxn modelId="{B05D3E01-8CDA-4793-A01C-0697DAFC66EB}" type="presParOf" srcId="{E709B9BC-3196-4DF4-BF7F-BF09FB6E976A}" destId="{00177514-671B-4AAE-B206-5448E7A3BA15}" srcOrd="0" destOrd="0" presId="urn:microsoft.com/office/officeart/2005/8/layout/pyramid1"/>
    <dgm:cxn modelId="{2573A7F8-88A6-4D68-B2EE-054629D6BA59}" type="presParOf" srcId="{E709B9BC-3196-4DF4-BF7F-BF09FB6E976A}" destId="{C7B033CE-22CB-4D8F-BAC7-F9DC16926A7E}"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8C5644-1F25-421A-9B5B-DBDC3BD0FE5A}" type="doc">
      <dgm:prSet loTypeId="urn:microsoft.com/office/officeart/2011/layout/TabList" loCatId="list" qsTypeId="urn:microsoft.com/office/officeart/2005/8/quickstyle/simple1" qsCatId="simple" csTypeId="urn:microsoft.com/office/officeart/2005/8/colors/accent1_2" csCatId="accent1" phldr="1"/>
      <dgm:spPr/>
    </dgm:pt>
    <dgm:pt modelId="{18E3FA44-4751-4ADF-B000-C4FE0FA51A15}">
      <dgm:prSet phldrT="[Text]" custT="1"/>
      <dgm:spPr/>
      <dgm:t>
        <a:bodyPr/>
        <a:lstStyle/>
        <a:p>
          <a:r>
            <a:rPr lang="en-US" sz="1800" b="1" dirty="0">
              <a:solidFill>
                <a:srgbClr val="002060"/>
              </a:solidFill>
            </a:rPr>
            <a:t>Practices</a:t>
          </a:r>
        </a:p>
      </dgm:t>
    </dgm:pt>
    <dgm:pt modelId="{8CE76E17-2670-4CAD-A72C-6E085C478435}" type="parTrans" cxnId="{3762F335-E105-41E7-A3A3-DDE0DC9E1C33}">
      <dgm:prSet/>
      <dgm:spPr/>
      <dgm:t>
        <a:bodyPr/>
        <a:lstStyle/>
        <a:p>
          <a:endParaRPr lang="en-US"/>
        </a:p>
      </dgm:t>
    </dgm:pt>
    <dgm:pt modelId="{90173FAB-2B8F-4584-9C9B-DE3C486DC810}" type="sibTrans" cxnId="{3762F335-E105-41E7-A3A3-DDE0DC9E1C33}">
      <dgm:prSet/>
      <dgm:spPr/>
      <dgm:t>
        <a:bodyPr/>
        <a:lstStyle/>
        <a:p>
          <a:endParaRPr lang="en-US"/>
        </a:p>
      </dgm:t>
    </dgm:pt>
    <dgm:pt modelId="{83406955-487E-4D19-BB4E-1A1B7D5E68E8}">
      <dgm:prSet phldrT="[Text]" custT="1"/>
      <dgm:spPr/>
      <dgm:t>
        <a:bodyPr/>
        <a:lstStyle/>
        <a:p>
          <a:r>
            <a:rPr lang="en-US" sz="1800" b="1" dirty="0">
              <a:solidFill>
                <a:srgbClr val="002060"/>
              </a:solidFill>
            </a:rPr>
            <a:t>Principles</a:t>
          </a:r>
        </a:p>
      </dgm:t>
    </dgm:pt>
    <dgm:pt modelId="{B2F5E92B-96BC-46DE-9FBE-13F5906CBE59}" type="parTrans" cxnId="{04FD717C-4E95-40DB-8FF5-1D1856B78B74}">
      <dgm:prSet/>
      <dgm:spPr/>
      <dgm:t>
        <a:bodyPr/>
        <a:lstStyle/>
        <a:p>
          <a:endParaRPr lang="en-US"/>
        </a:p>
      </dgm:t>
    </dgm:pt>
    <dgm:pt modelId="{CB06CDA5-E1EF-426C-8F64-B21B9350648B}" type="sibTrans" cxnId="{04FD717C-4E95-40DB-8FF5-1D1856B78B74}">
      <dgm:prSet/>
      <dgm:spPr/>
      <dgm:t>
        <a:bodyPr/>
        <a:lstStyle/>
        <a:p>
          <a:endParaRPr lang="en-US"/>
        </a:p>
      </dgm:t>
    </dgm:pt>
    <dgm:pt modelId="{460F5FE7-E101-4521-92F6-7EC4559DF57F}">
      <dgm:prSet phldrT="[Text]" custT="1"/>
      <dgm:spPr/>
      <dgm:t>
        <a:bodyPr/>
        <a:lstStyle/>
        <a:p>
          <a:r>
            <a:rPr lang="en-US" sz="1800" b="1" dirty="0">
              <a:solidFill>
                <a:srgbClr val="002060"/>
              </a:solidFill>
            </a:rPr>
            <a:t>Values</a:t>
          </a:r>
        </a:p>
      </dgm:t>
    </dgm:pt>
    <dgm:pt modelId="{736F823C-FC7A-4729-9FDE-001639F51C49}" type="parTrans" cxnId="{630BE105-45AD-41D4-85D8-006C2C8D1E64}">
      <dgm:prSet/>
      <dgm:spPr/>
      <dgm:t>
        <a:bodyPr/>
        <a:lstStyle/>
        <a:p>
          <a:endParaRPr lang="en-US"/>
        </a:p>
      </dgm:t>
    </dgm:pt>
    <dgm:pt modelId="{B58B43F5-2639-49F5-9063-709591F58E17}" type="sibTrans" cxnId="{630BE105-45AD-41D4-85D8-006C2C8D1E64}">
      <dgm:prSet/>
      <dgm:spPr/>
      <dgm:t>
        <a:bodyPr/>
        <a:lstStyle/>
        <a:p>
          <a:endParaRPr lang="en-US"/>
        </a:p>
      </dgm:t>
    </dgm:pt>
    <dgm:pt modelId="{E2E037C0-7DB4-45D9-87AA-870E343CB03B}" type="pres">
      <dgm:prSet presAssocID="{0C8C5644-1F25-421A-9B5B-DBDC3BD0FE5A}" presName="Name0" presStyleCnt="0">
        <dgm:presLayoutVars>
          <dgm:chMax/>
          <dgm:chPref val="3"/>
          <dgm:dir/>
          <dgm:animOne val="branch"/>
          <dgm:animLvl val="lvl"/>
        </dgm:presLayoutVars>
      </dgm:prSet>
      <dgm:spPr/>
    </dgm:pt>
    <dgm:pt modelId="{FA627220-ED69-42F1-AE24-75D7FA31E040}" type="pres">
      <dgm:prSet presAssocID="{18E3FA44-4751-4ADF-B000-C4FE0FA51A15}" presName="composite" presStyleCnt="0"/>
      <dgm:spPr/>
    </dgm:pt>
    <dgm:pt modelId="{920D4FF2-97C8-4AC3-BD4B-1D02F7C7C0E8}" type="pres">
      <dgm:prSet presAssocID="{18E3FA44-4751-4ADF-B000-C4FE0FA51A15}" presName="FirstChild" presStyleLbl="revTx" presStyleIdx="0" presStyleCnt="3">
        <dgm:presLayoutVars>
          <dgm:chMax val="0"/>
          <dgm:chPref val="0"/>
          <dgm:bulletEnabled val="1"/>
        </dgm:presLayoutVars>
      </dgm:prSet>
      <dgm:spPr/>
    </dgm:pt>
    <dgm:pt modelId="{C556B11C-4E20-4D44-8E9D-02EA3796AE23}" type="pres">
      <dgm:prSet presAssocID="{18E3FA44-4751-4ADF-B000-C4FE0FA51A15}" presName="Parent" presStyleLbl="alignNode1" presStyleIdx="0" presStyleCnt="3" custScaleX="123644">
        <dgm:presLayoutVars>
          <dgm:chMax val="3"/>
          <dgm:chPref val="3"/>
          <dgm:bulletEnabled val="1"/>
        </dgm:presLayoutVars>
      </dgm:prSet>
      <dgm:spPr/>
    </dgm:pt>
    <dgm:pt modelId="{28A381EF-66EA-47CA-87C1-C7E156FA4DC5}" type="pres">
      <dgm:prSet presAssocID="{18E3FA44-4751-4ADF-B000-C4FE0FA51A15}" presName="Accent" presStyleLbl="parChTrans1D1" presStyleIdx="0" presStyleCnt="3"/>
      <dgm:spPr/>
    </dgm:pt>
    <dgm:pt modelId="{E54DB420-7753-4EDA-8613-9FDBEFCEB9B7}" type="pres">
      <dgm:prSet presAssocID="{90173FAB-2B8F-4584-9C9B-DE3C486DC810}" presName="sibTrans" presStyleCnt="0"/>
      <dgm:spPr/>
    </dgm:pt>
    <dgm:pt modelId="{A884D74A-977A-47F6-85A5-01989C55D110}" type="pres">
      <dgm:prSet presAssocID="{83406955-487E-4D19-BB4E-1A1B7D5E68E8}" presName="composite" presStyleCnt="0"/>
      <dgm:spPr/>
    </dgm:pt>
    <dgm:pt modelId="{63B565F2-B79B-4CEE-BF99-CEDDFAA7D490}" type="pres">
      <dgm:prSet presAssocID="{83406955-487E-4D19-BB4E-1A1B7D5E68E8}" presName="FirstChild" presStyleLbl="revTx" presStyleIdx="1" presStyleCnt="3">
        <dgm:presLayoutVars>
          <dgm:chMax val="0"/>
          <dgm:chPref val="0"/>
          <dgm:bulletEnabled val="1"/>
        </dgm:presLayoutVars>
      </dgm:prSet>
      <dgm:spPr/>
    </dgm:pt>
    <dgm:pt modelId="{E3D3BABC-5F2F-4D3D-800D-7976FDDB353A}" type="pres">
      <dgm:prSet presAssocID="{83406955-487E-4D19-BB4E-1A1B7D5E68E8}" presName="Parent" presStyleLbl="alignNode1" presStyleIdx="1" presStyleCnt="3" custScaleX="123644">
        <dgm:presLayoutVars>
          <dgm:chMax val="3"/>
          <dgm:chPref val="3"/>
          <dgm:bulletEnabled val="1"/>
        </dgm:presLayoutVars>
      </dgm:prSet>
      <dgm:spPr/>
    </dgm:pt>
    <dgm:pt modelId="{0327CD02-E1F9-4E7C-8E58-8428897A4B6C}" type="pres">
      <dgm:prSet presAssocID="{83406955-487E-4D19-BB4E-1A1B7D5E68E8}" presName="Accent" presStyleLbl="parChTrans1D1" presStyleIdx="1" presStyleCnt="3"/>
      <dgm:spPr/>
    </dgm:pt>
    <dgm:pt modelId="{33A53690-4509-4816-AFBC-7AE06D0BE834}" type="pres">
      <dgm:prSet presAssocID="{CB06CDA5-E1EF-426C-8F64-B21B9350648B}" presName="sibTrans" presStyleCnt="0"/>
      <dgm:spPr/>
    </dgm:pt>
    <dgm:pt modelId="{385578C3-DA1B-4AA7-AA4B-AC14EF19DCC4}" type="pres">
      <dgm:prSet presAssocID="{460F5FE7-E101-4521-92F6-7EC4559DF57F}" presName="composite" presStyleCnt="0"/>
      <dgm:spPr/>
    </dgm:pt>
    <dgm:pt modelId="{A27B4077-44EC-4A64-9CFE-7EC608B7401B}" type="pres">
      <dgm:prSet presAssocID="{460F5FE7-E101-4521-92F6-7EC4559DF57F}" presName="FirstChild" presStyleLbl="revTx" presStyleIdx="2" presStyleCnt="3">
        <dgm:presLayoutVars>
          <dgm:chMax val="0"/>
          <dgm:chPref val="0"/>
          <dgm:bulletEnabled val="1"/>
        </dgm:presLayoutVars>
      </dgm:prSet>
      <dgm:spPr/>
    </dgm:pt>
    <dgm:pt modelId="{758B46D3-9F2C-47D4-AD63-0AB69061AD55}" type="pres">
      <dgm:prSet presAssocID="{460F5FE7-E101-4521-92F6-7EC4559DF57F}" presName="Parent" presStyleLbl="alignNode1" presStyleIdx="2" presStyleCnt="3" custScaleX="123644">
        <dgm:presLayoutVars>
          <dgm:chMax val="3"/>
          <dgm:chPref val="3"/>
          <dgm:bulletEnabled val="1"/>
        </dgm:presLayoutVars>
      </dgm:prSet>
      <dgm:spPr/>
    </dgm:pt>
    <dgm:pt modelId="{C0E3837F-ECA9-4A5A-B98C-F9573178DD84}" type="pres">
      <dgm:prSet presAssocID="{460F5FE7-E101-4521-92F6-7EC4559DF57F}" presName="Accent" presStyleLbl="parChTrans1D1" presStyleIdx="2" presStyleCnt="3"/>
      <dgm:spPr/>
    </dgm:pt>
  </dgm:ptLst>
  <dgm:cxnLst>
    <dgm:cxn modelId="{630BE105-45AD-41D4-85D8-006C2C8D1E64}" srcId="{0C8C5644-1F25-421A-9B5B-DBDC3BD0FE5A}" destId="{460F5FE7-E101-4521-92F6-7EC4559DF57F}" srcOrd="2" destOrd="0" parTransId="{736F823C-FC7A-4729-9FDE-001639F51C49}" sibTransId="{B58B43F5-2639-49F5-9063-709591F58E17}"/>
    <dgm:cxn modelId="{3762F335-E105-41E7-A3A3-DDE0DC9E1C33}" srcId="{0C8C5644-1F25-421A-9B5B-DBDC3BD0FE5A}" destId="{18E3FA44-4751-4ADF-B000-C4FE0FA51A15}" srcOrd="0" destOrd="0" parTransId="{8CE76E17-2670-4CAD-A72C-6E085C478435}" sibTransId="{90173FAB-2B8F-4584-9C9B-DE3C486DC810}"/>
    <dgm:cxn modelId="{12AC4453-BDE5-489C-8736-0E5B8AFF8805}" type="presOf" srcId="{83406955-487E-4D19-BB4E-1A1B7D5E68E8}" destId="{E3D3BABC-5F2F-4D3D-800D-7976FDDB353A}" srcOrd="0" destOrd="0" presId="urn:microsoft.com/office/officeart/2011/layout/TabList"/>
    <dgm:cxn modelId="{04FD717C-4E95-40DB-8FF5-1D1856B78B74}" srcId="{0C8C5644-1F25-421A-9B5B-DBDC3BD0FE5A}" destId="{83406955-487E-4D19-BB4E-1A1B7D5E68E8}" srcOrd="1" destOrd="0" parTransId="{B2F5E92B-96BC-46DE-9FBE-13F5906CBE59}" sibTransId="{CB06CDA5-E1EF-426C-8F64-B21B9350648B}"/>
    <dgm:cxn modelId="{376C77A9-B451-4DDA-B31A-DF24502F6AA1}" type="presOf" srcId="{0C8C5644-1F25-421A-9B5B-DBDC3BD0FE5A}" destId="{E2E037C0-7DB4-45D9-87AA-870E343CB03B}" srcOrd="0" destOrd="0" presId="urn:microsoft.com/office/officeart/2011/layout/TabList"/>
    <dgm:cxn modelId="{384680AB-AECB-4DCD-9477-0C6FADF86556}" type="presOf" srcId="{18E3FA44-4751-4ADF-B000-C4FE0FA51A15}" destId="{C556B11C-4E20-4D44-8E9D-02EA3796AE23}" srcOrd="0" destOrd="0" presId="urn:microsoft.com/office/officeart/2011/layout/TabList"/>
    <dgm:cxn modelId="{198014B1-5454-478D-BFB2-FEE4C8442089}" type="presOf" srcId="{460F5FE7-E101-4521-92F6-7EC4559DF57F}" destId="{758B46D3-9F2C-47D4-AD63-0AB69061AD55}" srcOrd="0" destOrd="0" presId="urn:microsoft.com/office/officeart/2011/layout/TabList"/>
    <dgm:cxn modelId="{57D05BF2-88E2-4DE2-965F-F0F815CD767A}" type="presParOf" srcId="{E2E037C0-7DB4-45D9-87AA-870E343CB03B}" destId="{FA627220-ED69-42F1-AE24-75D7FA31E040}" srcOrd="0" destOrd="0" presId="urn:microsoft.com/office/officeart/2011/layout/TabList"/>
    <dgm:cxn modelId="{FEC0E757-FC82-422A-AF35-AEF82EBE43E3}" type="presParOf" srcId="{FA627220-ED69-42F1-AE24-75D7FA31E040}" destId="{920D4FF2-97C8-4AC3-BD4B-1D02F7C7C0E8}" srcOrd="0" destOrd="0" presId="urn:microsoft.com/office/officeart/2011/layout/TabList"/>
    <dgm:cxn modelId="{13F82E82-018B-44F7-B061-364EBC78BF6E}" type="presParOf" srcId="{FA627220-ED69-42F1-AE24-75D7FA31E040}" destId="{C556B11C-4E20-4D44-8E9D-02EA3796AE23}" srcOrd="1" destOrd="0" presId="urn:microsoft.com/office/officeart/2011/layout/TabList"/>
    <dgm:cxn modelId="{2D733C34-987D-45BA-9800-11A587B2AE77}" type="presParOf" srcId="{FA627220-ED69-42F1-AE24-75D7FA31E040}" destId="{28A381EF-66EA-47CA-87C1-C7E156FA4DC5}" srcOrd="2" destOrd="0" presId="urn:microsoft.com/office/officeart/2011/layout/TabList"/>
    <dgm:cxn modelId="{676D8FF6-6D79-43D9-8543-7C8452DF0206}" type="presParOf" srcId="{E2E037C0-7DB4-45D9-87AA-870E343CB03B}" destId="{E54DB420-7753-4EDA-8613-9FDBEFCEB9B7}" srcOrd="1" destOrd="0" presId="urn:microsoft.com/office/officeart/2011/layout/TabList"/>
    <dgm:cxn modelId="{DAB0F24E-B958-4685-A2F1-2C11AB1B9F6E}" type="presParOf" srcId="{E2E037C0-7DB4-45D9-87AA-870E343CB03B}" destId="{A884D74A-977A-47F6-85A5-01989C55D110}" srcOrd="2" destOrd="0" presId="urn:microsoft.com/office/officeart/2011/layout/TabList"/>
    <dgm:cxn modelId="{E04F1F43-E841-4AFE-9646-D8A9A32120D3}" type="presParOf" srcId="{A884D74A-977A-47F6-85A5-01989C55D110}" destId="{63B565F2-B79B-4CEE-BF99-CEDDFAA7D490}" srcOrd="0" destOrd="0" presId="urn:microsoft.com/office/officeart/2011/layout/TabList"/>
    <dgm:cxn modelId="{689DDB62-CA8D-4F23-928A-666D1F844BE1}" type="presParOf" srcId="{A884D74A-977A-47F6-85A5-01989C55D110}" destId="{E3D3BABC-5F2F-4D3D-800D-7976FDDB353A}" srcOrd="1" destOrd="0" presId="urn:microsoft.com/office/officeart/2011/layout/TabList"/>
    <dgm:cxn modelId="{D5D0E5EC-C27C-4E9C-90F1-7645640C04C1}" type="presParOf" srcId="{A884D74A-977A-47F6-85A5-01989C55D110}" destId="{0327CD02-E1F9-4E7C-8E58-8428897A4B6C}" srcOrd="2" destOrd="0" presId="urn:microsoft.com/office/officeart/2011/layout/TabList"/>
    <dgm:cxn modelId="{1AC57CC2-CC79-4EBE-B228-E4B1F5448C45}" type="presParOf" srcId="{E2E037C0-7DB4-45D9-87AA-870E343CB03B}" destId="{33A53690-4509-4816-AFBC-7AE06D0BE834}" srcOrd="3" destOrd="0" presId="urn:microsoft.com/office/officeart/2011/layout/TabList"/>
    <dgm:cxn modelId="{58067F93-0BA9-48D8-A1B7-FE858CB254DD}" type="presParOf" srcId="{E2E037C0-7DB4-45D9-87AA-870E343CB03B}" destId="{385578C3-DA1B-4AA7-AA4B-AC14EF19DCC4}" srcOrd="4" destOrd="0" presId="urn:microsoft.com/office/officeart/2011/layout/TabList"/>
    <dgm:cxn modelId="{E5065913-FAB9-43ED-A8BB-DC8EC256BF31}" type="presParOf" srcId="{385578C3-DA1B-4AA7-AA4B-AC14EF19DCC4}" destId="{A27B4077-44EC-4A64-9CFE-7EC608B7401B}" srcOrd="0" destOrd="0" presId="urn:microsoft.com/office/officeart/2011/layout/TabList"/>
    <dgm:cxn modelId="{B7DC585C-CB10-4138-88CB-39C72558ECA7}" type="presParOf" srcId="{385578C3-DA1B-4AA7-AA4B-AC14EF19DCC4}" destId="{758B46D3-9F2C-47D4-AD63-0AB69061AD55}" srcOrd="1" destOrd="0" presId="urn:microsoft.com/office/officeart/2011/layout/TabList"/>
    <dgm:cxn modelId="{F6D15E1A-FDEF-4F9A-8E39-BED792B9AE47}" type="presParOf" srcId="{385578C3-DA1B-4AA7-AA4B-AC14EF19DCC4}" destId="{C0E3837F-ECA9-4A5A-B98C-F9573178DD8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EB603C-F235-4900-94EE-C5AFF19BF3AC}" type="doc">
      <dgm:prSet loTypeId="urn:microsoft.com/office/officeart/2005/8/layout/pyramid1" loCatId="pyramid" qsTypeId="urn:microsoft.com/office/officeart/2005/8/quickstyle/3d2" qsCatId="3D" csTypeId="urn:microsoft.com/office/officeart/2005/8/colors/accent1_2" csCatId="accent1" phldr="1"/>
      <dgm:spPr/>
      <dgm:t>
        <a:bodyPr/>
        <a:lstStyle/>
        <a:p>
          <a:endParaRPr lang="en-US"/>
        </a:p>
      </dgm:t>
    </dgm:pt>
    <dgm:pt modelId="{75E436B8-66C7-488C-8D26-FE7FADB9CBFD}">
      <dgm:prSet phldrT="[Text]"/>
      <dgm:spPr/>
      <dgm:t>
        <a:bodyPr/>
        <a:lstStyle/>
        <a:p>
          <a:endParaRPr lang="en-US" b="1" dirty="0"/>
        </a:p>
        <a:p>
          <a:endParaRPr lang="en-US" b="1" dirty="0"/>
        </a:p>
        <a:p>
          <a:endParaRPr lang="en-US" b="1" dirty="0"/>
        </a:p>
        <a:p>
          <a:r>
            <a:rPr lang="en-US" b="1" dirty="0"/>
            <a:t>Daily Stand Ups</a:t>
          </a:r>
        </a:p>
        <a:p>
          <a:r>
            <a:rPr lang="en-US" b="1" dirty="0"/>
            <a:t>Retrospectives, Showcase,</a:t>
          </a:r>
          <a:br>
            <a:rPr lang="en-US" b="1" dirty="0"/>
          </a:br>
          <a:r>
            <a:rPr lang="en-US" b="1" dirty="0"/>
            <a:t>Poker Planning, Automated Testing, </a:t>
          </a:r>
        </a:p>
        <a:p>
          <a:r>
            <a:rPr lang="en-US" b="1" dirty="0"/>
            <a:t>Wall of Work, Social Contract and many others.</a:t>
          </a:r>
        </a:p>
        <a:p>
          <a:endParaRPr lang="en-US" b="1" dirty="0"/>
        </a:p>
      </dgm:t>
    </dgm:pt>
    <dgm:pt modelId="{97F0F6B9-ED81-48A4-9771-7AA30F0D8892}" type="parTrans" cxnId="{95F07C8F-E82E-4BF1-B3AC-6B2624DE147E}">
      <dgm:prSet/>
      <dgm:spPr/>
      <dgm:t>
        <a:bodyPr/>
        <a:lstStyle/>
        <a:p>
          <a:endParaRPr lang="en-US"/>
        </a:p>
      </dgm:t>
    </dgm:pt>
    <dgm:pt modelId="{FE25EE23-E684-4746-A4BC-DB05733F73A3}" type="sibTrans" cxnId="{95F07C8F-E82E-4BF1-B3AC-6B2624DE147E}">
      <dgm:prSet/>
      <dgm:spPr/>
      <dgm:t>
        <a:bodyPr/>
        <a:lstStyle/>
        <a:p>
          <a:endParaRPr lang="en-US"/>
        </a:p>
      </dgm:t>
    </dgm:pt>
    <dgm:pt modelId="{DD05C7CD-8C05-4AC5-B135-EBC82D82E203}">
      <dgm:prSet phldrT="[Text]" custT="1"/>
      <dgm:spPr/>
      <dgm:t>
        <a:bodyPr/>
        <a:lstStyle/>
        <a:p>
          <a:r>
            <a:rPr lang="en-US" sz="1600" b="1" dirty="0"/>
            <a:t>Customer Satisfaction, Welcome Changes, Frequent Delivery, Team Collaboration, Motivating Environment, Effective Communication, Working Software, Sustainability, Technical Excellence, Simplicity, Self-organizing teams, Reflection</a:t>
          </a:r>
        </a:p>
      </dgm:t>
    </dgm:pt>
    <dgm:pt modelId="{C59364D4-D196-4DCB-AFCA-37AE03D39B1A}" type="parTrans" cxnId="{728CDDB0-B059-4580-92D0-388F49B4143D}">
      <dgm:prSet/>
      <dgm:spPr/>
      <dgm:t>
        <a:bodyPr/>
        <a:lstStyle/>
        <a:p>
          <a:endParaRPr lang="en-US"/>
        </a:p>
      </dgm:t>
    </dgm:pt>
    <dgm:pt modelId="{D1EA40C9-84BF-4D1E-9869-50607454A79B}" type="sibTrans" cxnId="{728CDDB0-B059-4580-92D0-388F49B4143D}">
      <dgm:prSet/>
      <dgm:spPr/>
      <dgm:t>
        <a:bodyPr/>
        <a:lstStyle/>
        <a:p>
          <a:endParaRPr lang="en-US"/>
        </a:p>
      </dgm:t>
    </dgm:pt>
    <dgm:pt modelId="{6AD1E79F-A973-49B6-9442-067CA62B6341}">
      <dgm:prSet phldrT="[Text]" custT="1"/>
      <dgm:spPr/>
      <dgm:t>
        <a:bodyPr/>
        <a:lstStyle/>
        <a:p>
          <a:pPr algn="ctr"/>
          <a:r>
            <a:rPr lang="en-US" sz="2000" b="1" i="0" dirty="0"/>
            <a:t>Individuals and Interactions over Processes and Tools Working Software over Comprehensive Documentation Customer Collaboration over Contract Negotiation Responding to Change over Following a Plan</a:t>
          </a:r>
          <a:endParaRPr lang="en-US" sz="2000" b="1" dirty="0"/>
        </a:p>
      </dgm:t>
    </dgm:pt>
    <dgm:pt modelId="{C3945FA4-5348-4C9E-8C95-2EEB27DB5D32}" type="parTrans" cxnId="{8EEE34B9-E259-4E2B-AC8C-7B15DE2FBC65}">
      <dgm:prSet/>
      <dgm:spPr/>
      <dgm:t>
        <a:bodyPr/>
        <a:lstStyle/>
        <a:p>
          <a:endParaRPr lang="en-US"/>
        </a:p>
      </dgm:t>
    </dgm:pt>
    <dgm:pt modelId="{0DC5FC8E-3639-474A-81C3-72834F6707ED}" type="sibTrans" cxnId="{8EEE34B9-E259-4E2B-AC8C-7B15DE2FBC65}">
      <dgm:prSet/>
      <dgm:spPr/>
      <dgm:t>
        <a:bodyPr/>
        <a:lstStyle/>
        <a:p>
          <a:endParaRPr lang="en-US"/>
        </a:p>
      </dgm:t>
    </dgm:pt>
    <dgm:pt modelId="{63E8B926-5B4C-4F4B-86EF-E7A1C2A3C359}" type="pres">
      <dgm:prSet presAssocID="{D7EB603C-F235-4900-94EE-C5AFF19BF3AC}" presName="Name0" presStyleCnt="0">
        <dgm:presLayoutVars>
          <dgm:dir/>
          <dgm:animLvl val="lvl"/>
          <dgm:resizeHandles val="exact"/>
        </dgm:presLayoutVars>
      </dgm:prSet>
      <dgm:spPr/>
    </dgm:pt>
    <dgm:pt modelId="{8EF1C406-7236-4777-9271-1BEE0D5D5032}" type="pres">
      <dgm:prSet presAssocID="{75E436B8-66C7-488C-8D26-FE7FADB9CBFD}" presName="Name8" presStyleCnt="0"/>
      <dgm:spPr/>
    </dgm:pt>
    <dgm:pt modelId="{269D52AA-F5DC-42AB-97FC-C79173F96218}" type="pres">
      <dgm:prSet presAssocID="{75E436B8-66C7-488C-8D26-FE7FADB9CBFD}" presName="level" presStyleLbl="node1" presStyleIdx="0" presStyleCnt="3">
        <dgm:presLayoutVars>
          <dgm:chMax val="1"/>
          <dgm:bulletEnabled val="1"/>
        </dgm:presLayoutVars>
      </dgm:prSet>
      <dgm:spPr/>
    </dgm:pt>
    <dgm:pt modelId="{58B5DBCE-C654-49C1-8843-63BDA8ACA4A2}" type="pres">
      <dgm:prSet presAssocID="{75E436B8-66C7-488C-8D26-FE7FADB9CBFD}" presName="levelTx" presStyleLbl="revTx" presStyleIdx="0" presStyleCnt="0">
        <dgm:presLayoutVars>
          <dgm:chMax val="1"/>
          <dgm:bulletEnabled val="1"/>
        </dgm:presLayoutVars>
      </dgm:prSet>
      <dgm:spPr/>
    </dgm:pt>
    <dgm:pt modelId="{C44A083C-F963-40ED-9CB4-D5C282FBDB6E}" type="pres">
      <dgm:prSet presAssocID="{DD05C7CD-8C05-4AC5-B135-EBC82D82E203}" presName="Name8" presStyleCnt="0"/>
      <dgm:spPr/>
    </dgm:pt>
    <dgm:pt modelId="{DE29C765-830C-4A08-A1DD-6266E04AE9A0}" type="pres">
      <dgm:prSet presAssocID="{DD05C7CD-8C05-4AC5-B135-EBC82D82E203}" presName="level" presStyleLbl="node1" presStyleIdx="1" presStyleCnt="3" custScaleX="100161" custScaleY="58002" custLinFactNeighborX="20" custLinFactNeighborY="-351">
        <dgm:presLayoutVars>
          <dgm:chMax val="1"/>
          <dgm:bulletEnabled val="1"/>
        </dgm:presLayoutVars>
      </dgm:prSet>
      <dgm:spPr/>
    </dgm:pt>
    <dgm:pt modelId="{ED40D34A-5B23-4E1A-9E0F-5A69D54EFC52}" type="pres">
      <dgm:prSet presAssocID="{DD05C7CD-8C05-4AC5-B135-EBC82D82E203}" presName="levelTx" presStyleLbl="revTx" presStyleIdx="0" presStyleCnt="0">
        <dgm:presLayoutVars>
          <dgm:chMax val="1"/>
          <dgm:bulletEnabled val="1"/>
        </dgm:presLayoutVars>
      </dgm:prSet>
      <dgm:spPr/>
    </dgm:pt>
    <dgm:pt modelId="{E709B9BC-3196-4DF4-BF7F-BF09FB6E976A}" type="pres">
      <dgm:prSet presAssocID="{6AD1E79F-A973-49B6-9442-067CA62B6341}" presName="Name8" presStyleCnt="0"/>
      <dgm:spPr/>
    </dgm:pt>
    <dgm:pt modelId="{00177514-671B-4AAE-B206-5448E7A3BA15}" type="pres">
      <dgm:prSet presAssocID="{6AD1E79F-A973-49B6-9442-067CA62B6341}" presName="level" presStyleLbl="node1" presStyleIdx="2" presStyleCnt="3" custScaleY="45143">
        <dgm:presLayoutVars>
          <dgm:chMax val="1"/>
          <dgm:bulletEnabled val="1"/>
        </dgm:presLayoutVars>
      </dgm:prSet>
      <dgm:spPr/>
    </dgm:pt>
    <dgm:pt modelId="{C7B033CE-22CB-4D8F-BAC7-F9DC16926A7E}" type="pres">
      <dgm:prSet presAssocID="{6AD1E79F-A973-49B6-9442-067CA62B6341}" presName="levelTx" presStyleLbl="revTx" presStyleIdx="0" presStyleCnt="0">
        <dgm:presLayoutVars>
          <dgm:chMax val="1"/>
          <dgm:bulletEnabled val="1"/>
        </dgm:presLayoutVars>
      </dgm:prSet>
      <dgm:spPr/>
    </dgm:pt>
  </dgm:ptLst>
  <dgm:cxnLst>
    <dgm:cxn modelId="{8878E104-C5DA-43EA-9CC0-9A65EEFB3DC7}" type="presOf" srcId="{75E436B8-66C7-488C-8D26-FE7FADB9CBFD}" destId="{269D52AA-F5DC-42AB-97FC-C79173F96218}" srcOrd="0" destOrd="0" presId="urn:microsoft.com/office/officeart/2005/8/layout/pyramid1"/>
    <dgm:cxn modelId="{03FF1319-B11E-4E3A-B99C-FAB5C7C4A015}" type="presOf" srcId="{DD05C7CD-8C05-4AC5-B135-EBC82D82E203}" destId="{DE29C765-830C-4A08-A1DD-6266E04AE9A0}" srcOrd="0" destOrd="0" presId="urn:microsoft.com/office/officeart/2005/8/layout/pyramid1"/>
    <dgm:cxn modelId="{AF2DAE62-94EF-4967-BBDF-3BF28BAEBACC}" type="presOf" srcId="{75E436B8-66C7-488C-8D26-FE7FADB9CBFD}" destId="{58B5DBCE-C654-49C1-8843-63BDA8ACA4A2}" srcOrd="1" destOrd="0" presId="urn:microsoft.com/office/officeart/2005/8/layout/pyramid1"/>
    <dgm:cxn modelId="{B408B886-91BC-4B98-9C2F-ED02C4EAA855}" type="presOf" srcId="{6AD1E79F-A973-49B6-9442-067CA62B6341}" destId="{C7B033CE-22CB-4D8F-BAC7-F9DC16926A7E}" srcOrd="1" destOrd="0" presId="urn:microsoft.com/office/officeart/2005/8/layout/pyramid1"/>
    <dgm:cxn modelId="{95F07C8F-E82E-4BF1-B3AC-6B2624DE147E}" srcId="{D7EB603C-F235-4900-94EE-C5AFF19BF3AC}" destId="{75E436B8-66C7-488C-8D26-FE7FADB9CBFD}" srcOrd="0" destOrd="0" parTransId="{97F0F6B9-ED81-48A4-9771-7AA30F0D8892}" sibTransId="{FE25EE23-E684-4746-A4BC-DB05733F73A3}"/>
    <dgm:cxn modelId="{728CDDB0-B059-4580-92D0-388F49B4143D}" srcId="{D7EB603C-F235-4900-94EE-C5AFF19BF3AC}" destId="{DD05C7CD-8C05-4AC5-B135-EBC82D82E203}" srcOrd="1" destOrd="0" parTransId="{C59364D4-D196-4DCB-AFCA-37AE03D39B1A}" sibTransId="{D1EA40C9-84BF-4D1E-9869-50607454A79B}"/>
    <dgm:cxn modelId="{8EEE34B9-E259-4E2B-AC8C-7B15DE2FBC65}" srcId="{D7EB603C-F235-4900-94EE-C5AFF19BF3AC}" destId="{6AD1E79F-A973-49B6-9442-067CA62B6341}" srcOrd="2" destOrd="0" parTransId="{C3945FA4-5348-4C9E-8C95-2EEB27DB5D32}" sibTransId="{0DC5FC8E-3639-474A-81C3-72834F6707ED}"/>
    <dgm:cxn modelId="{2F2762C4-16B9-43B5-ADAC-5324ED440025}" type="presOf" srcId="{D7EB603C-F235-4900-94EE-C5AFF19BF3AC}" destId="{63E8B926-5B4C-4F4B-86EF-E7A1C2A3C359}" srcOrd="0" destOrd="0" presId="urn:microsoft.com/office/officeart/2005/8/layout/pyramid1"/>
    <dgm:cxn modelId="{8D65D4C8-1B9A-4A6B-9003-18F69254F20B}" type="presOf" srcId="{DD05C7CD-8C05-4AC5-B135-EBC82D82E203}" destId="{ED40D34A-5B23-4E1A-9E0F-5A69D54EFC52}" srcOrd="1" destOrd="0" presId="urn:microsoft.com/office/officeart/2005/8/layout/pyramid1"/>
    <dgm:cxn modelId="{69A3CFF3-DED5-43BB-95C5-0CF9EA085DCA}" type="presOf" srcId="{6AD1E79F-A973-49B6-9442-067CA62B6341}" destId="{00177514-671B-4AAE-B206-5448E7A3BA15}" srcOrd="0" destOrd="0" presId="urn:microsoft.com/office/officeart/2005/8/layout/pyramid1"/>
    <dgm:cxn modelId="{33D9419D-5CC0-4FA7-BCDB-B4705D51BB6C}" type="presParOf" srcId="{63E8B926-5B4C-4F4B-86EF-E7A1C2A3C359}" destId="{8EF1C406-7236-4777-9271-1BEE0D5D5032}" srcOrd="0" destOrd="0" presId="urn:microsoft.com/office/officeart/2005/8/layout/pyramid1"/>
    <dgm:cxn modelId="{8D2D8FFE-C6C4-4C6C-AF4F-5931410690C0}" type="presParOf" srcId="{8EF1C406-7236-4777-9271-1BEE0D5D5032}" destId="{269D52AA-F5DC-42AB-97FC-C79173F96218}" srcOrd="0" destOrd="0" presId="urn:microsoft.com/office/officeart/2005/8/layout/pyramid1"/>
    <dgm:cxn modelId="{4D806C76-654C-4B12-920C-79D75E705188}" type="presParOf" srcId="{8EF1C406-7236-4777-9271-1BEE0D5D5032}" destId="{58B5DBCE-C654-49C1-8843-63BDA8ACA4A2}" srcOrd="1" destOrd="0" presId="urn:microsoft.com/office/officeart/2005/8/layout/pyramid1"/>
    <dgm:cxn modelId="{9DE0DEC9-2A0B-40BA-B536-66FD2A487DED}" type="presParOf" srcId="{63E8B926-5B4C-4F4B-86EF-E7A1C2A3C359}" destId="{C44A083C-F963-40ED-9CB4-D5C282FBDB6E}" srcOrd="1" destOrd="0" presId="urn:microsoft.com/office/officeart/2005/8/layout/pyramid1"/>
    <dgm:cxn modelId="{23B0F1C0-3AE5-4209-811E-AEFDD101D68C}" type="presParOf" srcId="{C44A083C-F963-40ED-9CB4-D5C282FBDB6E}" destId="{DE29C765-830C-4A08-A1DD-6266E04AE9A0}" srcOrd="0" destOrd="0" presId="urn:microsoft.com/office/officeart/2005/8/layout/pyramid1"/>
    <dgm:cxn modelId="{2B8B9A16-46D7-44D9-9221-2F6059955A4F}" type="presParOf" srcId="{C44A083C-F963-40ED-9CB4-D5C282FBDB6E}" destId="{ED40D34A-5B23-4E1A-9E0F-5A69D54EFC52}" srcOrd="1" destOrd="0" presId="urn:microsoft.com/office/officeart/2005/8/layout/pyramid1"/>
    <dgm:cxn modelId="{E70342C5-1D0C-4A7D-8D10-512A025F265C}" type="presParOf" srcId="{63E8B926-5B4C-4F4B-86EF-E7A1C2A3C359}" destId="{E709B9BC-3196-4DF4-BF7F-BF09FB6E976A}" srcOrd="2" destOrd="0" presId="urn:microsoft.com/office/officeart/2005/8/layout/pyramid1"/>
    <dgm:cxn modelId="{B05D3E01-8CDA-4793-A01C-0697DAFC66EB}" type="presParOf" srcId="{E709B9BC-3196-4DF4-BF7F-BF09FB6E976A}" destId="{00177514-671B-4AAE-B206-5448E7A3BA15}" srcOrd="0" destOrd="0" presId="urn:microsoft.com/office/officeart/2005/8/layout/pyramid1"/>
    <dgm:cxn modelId="{2573A7F8-88A6-4D68-B2EE-054629D6BA59}" type="presParOf" srcId="{E709B9BC-3196-4DF4-BF7F-BF09FB6E976A}" destId="{C7B033CE-22CB-4D8F-BAC7-F9DC16926A7E}"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8C5644-1F25-421A-9B5B-DBDC3BD0FE5A}" type="doc">
      <dgm:prSet loTypeId="urn:microsoft.com/office/officeart/2011/layout/TabList" loCatId="list" qsTypeId="urn:microsoft.com/office/officeart/2005/8/quickstyle/simple1" qsCatId="simple" csTypeId="urn:microsoft.com/office/officeart/2005/8/colors/accent1_2" csCatId="accent1" phldr="1"/>
      <dgm:spPr/>
    </dgm:pt>
    <dgm:pt modelId="{18E3FA44-4751-4ADF-B000-C4FE0FA51A15}">
      <dgm:prSet phldrT="[Text]" custT="1"/>
      <dgm:spPr/>
      <dgm:t>
        <a:bodyPr/>
        <a:lstStyle/>
        <a:p>
          <a:r>
            <a:rPr lang="en-US" sz="1800" b="1" dirty="0">
              <a:solidFill>
                <a:srgbClr val="002060"/>
              </a:solidFill>
            </a:rPr>
            <a:t>Practices</a:t>
          </a:r>
        </a:p>
      </dgm:t>
    </dgm:pt>
    <dgm:pt modelId="{8CE76E17-2670-4CAD-A72C-6E085C478435}" type="parTrans" cxnId="{3762F335-E105-41E7-A3A3-DDE0DC9E1C33}">
      <dgm:prSet/>
      <dgm:spPr/>
      <dgm:t>
        <a:bodyPr/>
        <a:lstStyle/>
        <a:p>
          <a:endParaRPr lang="en-US"/>
        </a:p>
      </dgm:t>
    </dgm:pt>
    <dgm:pt modelId="{90173FAB-2B8F-4584-9C9B-DE3C486DC810}" type="sibTrans" cxnId="{3762F335-E105-41E7-A3A3-DDE0DC9E1C33}">
      <dgm:prSet/>
      <dgm:spPr/>
      <dgm:t>
        <a:bodyPr/>
        <a:lstStyle/>
        <a:p>
          <a:endParaRPr lang="en-US"/>
        </a:p>
      </dgm:t>
    </dgm:pt>
    <dgm:pt modelId="{83406955-487E-4D19-BB4E-1A1B7D5E68E8}">
      <dgm:prSet phldrT="[Text]" custT="1"/>
      <dgm:spPr/>
      <dgm:t>
        <a:bodyPr/>
        <a:lstStyle/>
        <a:p>
          <a:r>
            <a:rPr lang="en-US" sz="1800" b="1" dirty="0">
              <a:solidFill>
                <a:srgbClr val="002060"/>
              </a:solidFill>
            </a:rPr>
            <a:t>Principles</a:t>
          </a:r>
        </a:p>
      </dgm:t>
    </dgm:pt>
    <dgm:pt modelId="{B2F5E92B-96BC-46DE-9FBE-13F5906CBE59}" type="parTrans" cxnId="{04FD717C-4E95-40DB-8FF5-1D1856B78B74}">
      <dgm:prSet/>
      <dgm:spPr/>
      <dgm:t>
        <a:bodyPr/>
        <a:lstStyle/>
        <a:p>
          <a:endParaRPr lang="en-US"/>
        </a:p>
      </dgm:t>
    </dgm:pt>
    <dgm:pt modelId="{CB06CDA5-E1EF-426C-8F64-B21B9350648B}" type="sibTrans" cxnId="{04FD717C-4E95-40DB-8FF5-1D1856B78B74}">
      <dgm:prSet/>
      <dgm:spPr/>
      <dgm:t>
        <a:bodyPr/>
        <a:lstStyle/>
        <a:p>
          <a:endParaRPr lang="en-US"/>
        </a:p>
      </dgm:t>
    </dgm:pt>
    <dgm:pt modelId="{460F5FE7-E101-4521-92F6-7EC4559DF57F}">
      <dgm:prSet phldrT="[Text]" custT="1"/>
      <dgm:spPr/>
      <dgm:t>
        <a:bodyPr/>
        <a:lstStyle/>
        <a:p>
          <a:r>
            <a:rPr lang="en-US" sz="1800" b="1" dirty="0">
              <a:solidFill>
                <a:srgbClr val="002060"/>
              </a:solidFill>
            </a:rPr>
            <a:t>Values</a:t>
          </a:r>
        </a:p>
      </dgm:t>
    </dgm:pt>
    <dgm:pt modelId="{736F823C-FC7A-4729-9FDE-001639F51C49}" type="parTrans" cxnId="{630BE105-45AD-41D4-85D8-006C2C8D1E64}">
      <dgm:prSet/>
      <dgm:spPr/>
      <dgm:t>
        <a:bodyPr/>
        <a:lstStyle/>
        <a:p>
          <a:endParaRPr lang="en-US"/>
        </a:p>
      </dgm:t>
    </dgm:pt>
    <dgm:pt modelId="{B58B43F5-2639-49F5-9063-709591F58E17}" type="sibTrans" cxnId="{630BE105-45AD-41D4-85D8-006C2C8D1E64}">
      <dgm:prSet/>
      <dgm:spPr/>
      <dgm:t>
        <a:bodyPr/>
        <a:lstStyle/>
        <a:p>
          <a:endParaRPr lang="en-US"/>
        </a:p>
      </dgm:t>
    </dgm:pt>
    <dgm:pt modelId="{E2E037C0-7DB4-45D9-87AA-870E343CB03B}" type="pres">
      <dgm:prSet presAssocID="{0C8C5644-1F25-421A-9B5B-DBDC3BD0FE5A}" presName="Name0" presStyleCnt="0">
        <dgm:presLayoutVars>
          <dgm:chMax/>
          <dgm:chPref val="3"/>
          <dgm:dir/>
          <dgm:animOne val="branch"/>
          <dgm:animLvl val="lvl"/>
        </dgm:presLayoutVars>
      </dgm:prSet>
      <dgm:spPr/>
    </dgm:pt>
    <dgm:pt modelId="{FA627220-ED69-42F1-AE24-75D7FA31E040}" type="pres">
      <dgm:prSet presAssocID="{18E3FA44-4751-4ADF-B000-C4FE0FA51A15}" presName="composite" presStyleCnt="0"/>
      <dgm:spPr/>
    </dgm:pt>
    <dgm:pt modelId="{920D4FF2-97C8-4AC3-BD4B-1D02F7C7C0E8}" type="pres">
      <dgm:prSet presAssocID="{18E3FA44-4751-4ADF-B000-C4FE0FA51A15}" presName="FirstChild" presStyleLbl="revTx" presStyleIdx="0" presStyleCnt="3">
        <dgm:presLayoutVars>
          <dgm:chMax val="0"/>
          <dgm:chPref val="0"/>
          <dgm:bulletEnabled val="1"/>
        </dgm:presLayoutVars>
      </dgm:prSet>
      <dgm:spPr/>
    </dgm:pt>
    <dgm:pt modelId="{C556B11C-4E20-4D44-8E9D-02EA3796AE23}" type="pres">
      <dgm:prSet presAssocID="{18E3FA44-4751-4ADF-B000-C4FE0FA51A15}" presName="Parent" presStyleLbl="alignNode1" presStyleIdx="0" presStyleCnt="3" custScaleX="123644">
        <dgm:presLayoutVars>
          <dgm:chMax val="3"/>
          <dgm:chPref val="3"/>
          <dgm:bulletEnabled val="1"/>
        </dgm:presLayoutVars>
      </dgm:prSet>
      <dgm:spPr/>
    </dgm:pt>
    <dgm:pt modelId="{28A381EF-66EA-47CA-87C1-C7E156FA4DC5}" type="pres">
      <dgm:prSet presAssocID="{18E3FA44-4751-4ADF-B000-C4FE0FA51A15}" presName="Accent" presStyleLbl="parChTrans1D1" presStyleIdx="0" presStyleCnt="3"/>
      <dgm:spPr/>
    </dgm:pt>
    <dgm:pt modelId="{E54DB420-7753-4EDA-8613-9FDBEFCEB9B7}" type="pres">
      <dgm:prSet presAssocID="{90173FAB-2B8F-4584-9C9B-DE3C486DC810}" presName="sibTrans" presStyleCnt="0"/>
      <dgm:spPr/>
    </dgm:pt>
    <dgm:pt modelId="{A884D74A-977A-47F6-85A5-01989C55D110}" type="pres">
      <dgm:prSet presAssocID="{83406955-487E-4D19-BB4E-1A1B7D5E68E8}" presName="composite" presStyleCnt="0"/>
      <dgm:spPr/>
    </dgm:pt>
    <dgm:pt modelId="{63B565F2-B79B-4CEE-BF99-CEDDFAA7D490}" type="pres">
      <dgm:prSet presAssocID="{83406955-487E-4D19-BB4E-1A1B7D5E68E8}" presName="FirstChild" presStyleLbl="revTx" presStyleIdx="1" presStyleCnt="3">
        <dgm:presLayoutVars>
          <dgm:chMax val="0"/>
          <dgm:chPref val="0"/>
          <dgm:bulletEnabled val="1"/>
        </dgm:presLayoutVars>
      </dgm:prSet>
      <dgm:spPr/>
    </dgm:pt>
    <dgm:pt modelId="{E3D3BABC-5F2F-4D3D-800D-7976FDDB353A}" type="pres">
      <dgm:prSet presAssocID="{83406955-487E-4D19-BB4E-1A1B7D5E68E8}" presName="Parent" presStyleLbl="alignNode1" presStyleIdx="1" presStyleCnt="3" custScaleX="123644">
        <dgm:presLayoutVars>
          <dgm:chMax val="3"/>
          <dgm:chPref val="3"/>
          <dgm:bulletEnabled val="1"/>
        </dgm:presLayoutVars>
      </dgm:prSet>
      <dgm:spPr/>
    </dgm:pt>
    <dgm:pt modelId="{0327CD02-E1F9-4E7C-8E58-8428897A4B6C}" type="pres">
      <dgm:prSet presAssocID="{83406955-487E-4D19-BB4E-1A1B7D5E68E8}" presName="Accent" presStyleLbl="parChTrans1D1" presStyleIdx="1" presStyleCnt="3"/>
      <dgm:spPr/>
    </dgm:pt>
    <dgm:pt modelId="{33A53690-4509-4816-AFBC-7AE06D0BE834}" type="pres">
      <dgm:prSet presAssocID="{CB06CDA5-E1EF-426C-8F64-B21B9350648B}" presName="sibTrans" presStyleCnt="0"/>
      <dgm:spPr/>
    </dgm:pt>
    <dgm:pt modelId="{385578C3-DA1B-4AA7-AA4B-AC14EF19DCC4}" type="pres">
      <dgm:prSet presAssocID="{460F5FE7-E101-4521-92F6-7EC4559DF57F}" presName="composite" presStyleCnt="0"/>
      <dgm:spPr/>
    </dgm:pt>
    <dgm:pt modelId="{A27B4077-44EC-4A64-9CFE-7EC608B7401B}" type="pres">
      <dgm:prSet presAssocID="{460F5FE7-E101-4521-92F6-7EC4559DF57F}" presName="FirstChild" presStyleLbl="revTx" presStyleIdx="2" presStyleCnt="3">
        <dgm:presLayoutVars>
          <dgm:chMax val="0"/>
          <dgm:chPref val="0"/>
          <dgm:bulletEnabled val="1"/>
        </dgm:presLayoutVars>
      </dgm:prSet>
      <dgm:spPr/>
    </dgm:pt>
    <dgm:pt modelId="{758B46D3-9F2C-47D4-AD63-0AB69061AD55}" type="pres">
      <dgm:prSet presAssocID="{460F5FE7-E101-4521-92F6-7EC4559DF57F}" presName="Parent" presStyleLbl="alignNode1" presStyleIdx="2" presStyleCnt="3" custScaleX="123644">
        <dgm:presLayoutVars>
          <dgm:chMax val="3"/>
          <dgm:chPref val="3"/>
          <dgm:bulletEnabled val="1"/>
        </dgm:presLayoutVars>
      </dgm:prSet>
      <dgm:spPr/>
    </dgm:pt>
    <dgm:pt modelId="{C0E3837F-ECA9-4A5A-B98C-F9573178DD84}" type="pres">
      <dgm:prSet presAssocID="{460F5FE7-E101-4521-92F6-7EC4559DF57F}" presName="Accent" presStyleLbl="parChTrans1D1" presStyleIdx="2" presStyleCnt="3"/>
      <dgm:spPr/>
    </dgm:pt>
  </dgm:ptLst>
  <dgm:cxnLst>
    <dgm:cxn modelId="{630BE105-45AD-41D4-85D8-006C2C8D1E64}" srcId="{0C8C5644-1F25-421A-9B5B-DBDC3BD0FE5A}" destId="{460F5FE7-E101-4521-92F6-7EC4559DF57F}" srcOrd="2" destOrd="0" parTransId="{736F823C-FC7A-4729-9FDE-001639F51C49}" sibTransId="{B58B43F5-2639-49F5-9063-709591F58E17}"/>
    <dgm:cxn modelId="{3762F335-E105-41E7-A3A3-DDE0DC9E1C33}" srcId="{0C8C5644-1F25-421A-9B5B-DBDC3BD0FE5A}" destId="{18E3FA44-4751-4ADF-B000-C4FE0FA51A15}" srcOrd="0" destOrd="0" parTransId="{8CE76E17-2670-4CAD-A72C-6E085C478435}" sibTransId="{90173FAB-2B8F-4584-9C9B-DE3C486DC810}"/>
    <dgm:cxn modelId="{12AC4453-BDE5-489C-8736-0E5B8AFF8805}" type="presOf" srcId="{83406955-487E-4D19-BB4E-1A1B7D5E68E8}" destId="{E3D3BABC-5F2F-4D3D-800D-7976FDDB353A}" srcOrd="0" destOrd="0" presId="urn:microsoft.com/office/officeart/2011/layout/TabList"/>
    <dgm:cxn modelId="{04FD717C-4E95-40DB-8FF5-1D1856B78B74}" srcId="{0C8C5644-1F25-421A-9B5B-DBDC3BD0FE5A}" destId="{83406955-487E-4D19-BB4E-1A1B7D5E68E8}" srcOrd="1" destOrd="0" parTransId="{B2F5E92B-96BC-46DE-9FBE-13F5906CBE59}" sibTransId="{CB06CDA5-E1EF-426C-8F64-B21B9350648B}"/>
    <dgm:cxn modelId="{376C77A9-B451-4DDA-B31A-DF24502F6AA1}" type="presOf" srcId="{0C8C5644-1F25-421A-9B5B-DBDC3BD0FE5A}" destId="{E2E037C0-7DB4-45D9-87AA-870E343CB03B}" srcOrd="0" destOrd="0" presId="urn:microsoft.com/office/officeart/2011/layout/TabList"/>
    <dgm:cxn modelId="{384680AB-AECB-4DCD-9477-0C6FADF86556}" type="presOf" srcId="{18E3FA44-4751-4ADF-B000-C4FE0FA51A15}" destId="{C556B11C-4E20-4D44-8E9D-02EA3796AE23}" srcOrd="0" destOrd="0" presId="urn:microsoft.com/office/officeart/2011/layout/TabList"/>
    <dgm:cxn modelId="{198014B1-5454-478D-BFB2-FEE4C8442089}" type="presOf" srcId="{460F5FE7-E101-4521-92F6-7EC4559DF57F}" destId="{758B46D3-9F2C-47D4-AD63-0AB69061AD55}" srcOrd="0" destOrd="0" presId="urn:microsoft.com/office/officeart/2011/layout/TabList"/>
    <dgm:cxn modelId="{57D05BF2-88E2-4DE2-965F-F0F815CD767A}" type="presParOf" srcId="{E2E037C0-7DB4-45D9-87AA-870E343CB03B}" destId="{FA627220-ED69-42F1-AE24-75D7FA31E040}" srcOrd="0" destOrd="0" presId="urn:microsoft.com/office/officeart/2011/layout/TabList"/>
    <dgm:cxn modelId="{FEC0E757-FC82-422A-AF35-AEF82EBE43E3}" type="presParOf" srcId="{FA627220-ED69-42F1-AE24-75D7FA31E040}" destId="{920D4FF2-97C8-4AC3-BD4B-1D02F7C7C0E8}" srcOrd="0" destOrd="0" presId="urn:microsoft.com/office/officeart/2011/layout/TabList"/>
    <dgm:cxn modelId="{13F82E82-018B-44F7-B061-364EBC78BF6E}" type="presParOf" srcId="{FA627220-ED69-42F1-AE24-75D7FA31E040}" destId="{C556B11C-4E20-4D44-8E9D-02EA3796AE23}" srcOrd="1" destOrd="0" presId="urn:microsoft.com/office/officeart/2011/layout/TabList"/>
    <dgm:cxn modelId="{2D733C34-987D-45BA-9800-11A587B2AE77}" type="presParOf" srcId="{FA627220-ED69-42F1-AE24-75D7FA31E040}" destId="{28A381EF-66EA-47CA-87C1-C7E156FA4DC5}" srcOrd="2" destOrd="0" presId="urn:microsoft.com/office/officeart/2011/layout/TabList"/>
    <dgm:cxn modelId="{676D8FF6-6D79-43D9-8543-7C8452DF0206}" type="presParOf" srcId="{E2E037C0-7DB4-45D9-87AA-870E343CB03B}" destId="{E54DB420-7753-4EDA-8613-9FDBEFCEB9B7}" srcOrd="1" destOrd="0" presId="urn:microsoft.com/office/officeart/2011/layout/TabList"/>
    <dgm:cxn modelId="{DAB0F24E-B958-4685-A2F1-2C11AB1B9F6E}" type="presParOf" srcId="{E2E037C0-7DB4-45D9-87AA-870E343CB03B}" destId="{A884D74A-977A-47F6-85A5-01989C55D110}" srcOrd="2" destOrd="0" presId="urn:microsoft.com/office/officeart/2011/layout/TabList"/>
    <dgm:cxn modelId="{E04F1F43-E841-4AFE-9646-D8A9A32120D3}" type="presParOf" srcId="{A884D74A-977A-47F6-85A5-01989C55D110}" destId="{63B565F2-B79B-4CEE-BF99-CEDDFAA7D490}" srcOrd="0" destOrd="0" presId="urn:microsoft.com/office/officeart/2011/layout/TabList"/>
    <dgm:cxn modelId="{689DDB62-CA8D-4F23-928A-666D1F844BE1}" type="presParOf" srcId="{A884D74A-977A-47F6-85A5-01989C55D110}" destId="{E3D3BABC-5F2F-4D3D-800D-7976FDDB353A}" srcOrd="1" destOrd="0" presId="urn:microsoft.com/office/officeart/2011/layout/TabList"/>
    <dgm:cxn modelId="{D5D0E5EC-C27C-4E9C-90F1-7645640C04C1}" type="presParOf" srcId="{A884D74A-977A-47F6-85A5-01989C55D110}" destId="{0327CD02-E1F9-4E7C-8E58-8428897A4B6C}" srcOrd="2" destOrd="0" presId="urn:microsoft.com/office/officeart/2011/layout/TabList"/>
    <dgm:cxn modelId="{1AC57CC2-CC79-4EBE-B228-E4B1F5448C45}" type="presParOf" srcId="{E2E037C0-7DB4-45D9-87AA-870E343CB03B}" destId="{33A53690-4509-4816-AFBC-7AE06D0BE834}" srcOrd="3" destOrd="0" presId="urn:microsoft.com/office/officeart/2011/layout/TabList"/>
    <dgm:cxn modelId="{58067F93-0BA9-48D8-A1B7-FE858CB254DD}" type="presParOf" srcId="{E2E037C0-7DB4-45D9-87AA-870E343CB03B}" destId="{385578C3-DA1B-4AA7-AA4B-AC14EF19DCC4}" srcOrd="4" destOrd="0" presId="urn:microsoft.com/office/officeart/2011/layout/TabList"/>
    <dgm:cxn modelId="{E5065913-FAB9-43ED-A8BB-DC8EC256BF31}" type="presParOf" srcId="{385578C3-DA1B-4AA7-AA4B-AC14EF19DCC4}" destId="{A27B4077-44EC-4A64-9CFE-7EC608B7401B}" srcOrd="0" destOrd="0" presId="urn:microsoft.com/office/officeart/2011/layout/TabList"/>
    <dgm:cxn modelId="{B7DC585C-CB10-4138-88CB-39C72558ECA7}" type="presParOf" srcId="{385578C3-DA1B-4AA7-AA4B-AC14EF19DCC4}" destId="{758B46D3-9F2C-47D4-AD63-0AB69061AD55}" srcOrd="1" destOrd="0" presId="urn:microsoft.com/office/officeart/2011/layout/TabList"/>
    <dgm:cxn modelId="{F6D15E1A-FDEF-4F9A-8E39-BED792B9AE47}" type="presParOf" srcId="{385578C3-DA1B-4AA7-AA4B-AC14EF19DCC4}" destId="{C0E3837F-ECA9-4A5A-B98C-F9573178DD8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EB603C-F235-4900-94EE-C5AFF19BF3AC}" type="doc">
      <dgm:prSet loTypeId="urn:microsoft.com/office/officeart/2005/8/layout/pyramid1" loCatId="pyramid" qsTypeId="urn:microsoft.com/office/officeart/2005/8/quickstyle/3d2" qsCatId="3D" csTypeId="urn:microsoft.com/office/officeart/2005/8/colors/accent1_2" csCatId="accent1" phldr="1"/>
      <dgm:spPr/>
      <dgm:t>
        <a:bodyPr/>
        <a:lstStyle/>
        <a:p>
          <a:endParaRPr lang="en-US"/>
        </a:p>
      </dgm:t>
    </dgm:pt>
    <dgm:pt modelId="{75E436B8-66C7-488C-8D26-FE7FADB9CBFD}">
      <dgm:prSet phldrT="[Text]"/>
      <dgm:spPr/>
      <dgm:t>
        <a:bodyPr/>
        <a:lstStyle/>
        <a:p>
          <a:endParaRPr lang="en-US" b="1" dirty="0"/>
        </a:p>
        <a:p>
          <a:endParaRPr lang="en-US" b="1" dirty="0"/>
        </a:p>
        <a:p>
          <a:endParaRPr lang="en-US" b="1" dirty="0"/>
        </a:p>
        <a:p>
          <a:r>
            <a:rPr lang="en-US" b="1" dirty="0"/>
            <a:t>Daily Stand Ups</a:t>
          </a:r>
        </a:p>
        <a:p>
          <a:r>
            <a:rPr lang="en-US" b="1" dirty="0"/>
            <a:t>Retrospectives, Showcase,</a:t>
          </a:r>
          <a:br>
            <a:rPr lang="en-US" b="1" dirty="0"/>
          </a:br>
          <a:r>
            <a:rPr lang="en-US" b="1" dirty="0"/>
            <a:t>Poker Planning, Automated Testing, </a:t>
          </a:r>
        </a:p>
        <a:p>
          <a:r>
            <a:rPr lang="en-US" b="1" dirty="0"/>
            <a:t>Wall of Work, Social Contract and many others.</a:t>
          </a:r>
        </a:p>
        <a:p>
          <a:endParaRPr lang="en-US" b="1" dirty="0"/>
        </a:p>
      </dgm:t>
    </dgm:pt>
    <dgm:pt modelId="{97F0F6B9-ED81-48A4-9771-7AA30F0D8892}" type="parTrans" cxnId="{95F07C8F-E82E-4BF1-B3AC-6B2624DE147E}">
      <dgm:prSet/>
      <dgm:spPr/>
      <dgm:t>
        <a:bodyPr/>
        <a:lstStyle/>
        <a:p>
          <a:endParaRPr lang="en-US"/>
        </a:p>
      </dgm:t>
    </dgm:pt>
    <dgm:pt modelId="{FE25EE23-E684-4746-A4BC-DB05733F73A3}" type="sibTrans" cxnId="{95F07C8F-E82E-4BF1-B3AC-6B2624DE147E}">
      <dgm:prSet/>
      <dgm:spPr/>
      <dgm:t>
        <a:bodyPr/>
        <a:lstStyle/>
        <a:p>
          <a:endParaRPr lang="en-US"/>
        </a:p>
      </dgm:t>
    </dgm:pt>
    <dgm:pt modelId="{DD05C7CD-8C05-4AC5-B135-EBC82D82E203}">
      <dgm:prSet phldrT="[Text]" custT="1"/>
      <dgm:spPr/>
      <dgm:t>
        <a:bodyPr/>
        <a:lstStyle/>
        <a:p>
          <a:r>
            <a:rPr lang="en-US" sz="1600" b="1" dirty="0"/>
            <a:t>Customer Satisfaction, Welcome Changes, Frequent Delivery, Team Collaboration, Motivating Environment, Effective Communication, Working Software, Sustainability, Technical Excellence, Simplicity, Self-organizing teams, Reflection</a:t>
          </a:r>
        </a:p>
      </dgm:t>
    </dgm:pt>
    <dgm:pt modelId="{C59364D4-D196-4DCB-AFCA-37AE03D39B1A}" type="parTrans" cxnId="{728CDDB0-B059-4580-92D0-388F49B4143D}">
      <dgm:prSet/>
      <dgm:spPr/>
      <dgm:t>
        <a:bodyPr/>
        <a:lstStyle/>
        <a:p>
          <a:endParaRPr lang="en-US"/>
        </a:p>
      </dgm:t>
    </dgm:pt>
    <dgm:pt modelId="{D1EA40C9-84BF-4D1E-9869-50607454A79B}" type="sibTrans" cxnId="{728CDDB0-B059-4580-92D0-388F49B4143D}">
      <dgm:prSet/>
      <dgm:spPr/>
      <dgm:t>
        <a:bodyPr/>
        <a:lstStyle/>
        <a:p>
          <a:endParaRPr lang="en-US"/>
        </a:p>
      </dgm:t>
    </dgm:pt>
    <dgm:pt modelId="{6AD1E79F-A973-49B6-9442-067CA62B6341}">
      <dgm:prSet phldrT="[Text]" custT="1"/>
      <dgm:spPr/>
      <dgm:t>
        <a:bodyPr/>
        <a:lstStyle/>
        <a:p>
          <a:pPr algn="ctr"/>
          <a:r>
            <a:rPr lang="en-US" sz="2000" b="1" i="0" dirty="0"/>
            <a:t>Individuals and Interactions over Processes and Tools Working Software over Comprehensive Documentation Customer Collaboration over Contract Negotiation Responding to Change over Following a Plan</a:t>
          </a:r>
          <a:endParaRPr lang="en-US" sz="2000" b="1" dirty="0"/>
        </a:p>
      </dgm:t>
    </dgm:pt>
    <dgm:pt modelId="{C3945FA4-5348-4C9E-8C95-2EEB27DB5D32}" type="parTrans" cxnId="{8EEE34B9-E259-4E2B-AC8C-7B15DE2FBC65}">
      <dgm:prSet/>
      <dgm:spPr/>
      <dgm:t>
        <a:bodyPr/>
        <a:lstStyle/>
        <a:p>
          <a:endParaRPr lang="en-US"/>
        </a:p>
      </dgm:t>
    </dgm:pt>
    <dgm:pt modelId="{0DC5FC8E-3639-474A-81C3-72834F6707ED}" type="sibTrans" cxnId="{8EEE34B9-E259-4E2B-AC8C-7B15DE2FBC65}">
      <dgm:prSet/>
      <dgm:spPr/>
      <dgm:t>
        <a:bodyPr/>
        <a:lstStyle/>
        <a:p>
          <a:endParaRPr lang="en-US"/>
        </a:p>
      </dgm:t>
    </dgm:pt>
    <dgm:pt modelId="{63E8B926-5B4C-4F4B-86EF-E7A1C2A3C359}" type="pres">
      <dgm:prSet presAssocID="{D7EB603C-F235-4900-94EE-C5AFF19BF3AC}" presName="Name0" presStyleCnt="0">
        <dgm:presLayoutVars>
          <dgm:dir/>
          <dgm:animLvl val="lvl"/>
          <dgm:resizeHandles val="exact"/>
        </dgm:presLayoutVars>
      </dgm:prSet>
      <dgm:spPr/>
    </dgm:pt>
    <dgm:pt modelId="{8EF1C406-7236-4777-9271-1BEE0D5D5032}" type="pres">
      <dgm:prSet presAssocID="{75E436B8-66C7-488C-8D26-FE7FADB9CBFD}" presName="Name8" presStyleCnt="0"/>
      <dgm:spPr/>
    </dgm:pt>
    <dgm:pt modelId="{269D52AA-F5DC-42AB-97FC-C79173F96218}" type="pres">
      <dgm:prSet presAssocID="{75E436B8-66C7-488C-8D26-FE7FADB9CBFD}" presName="level" presStyleLbl="node1" presStyleIdx="0" presStyleCnt="3">
        <dgm:presLayoutVars>
          <dgm:chMax val="1"/>
          <dgm:bulletEnabled val="1"/>
        </dgm:presLayoutVars>
      </dgm:prSet>
      <dgm:spPr/>
    </dgm:pt>
    <dgm:pt modelId="{58B5DBCE-C654-49C1-8843-63BDA8ACA4A2}" type="pres">
      <dgm:prSet presAssocID="{75E436B8-66C7-488C-8D26-FE7FADB9CBFD}" presName="levelTx" presStyleLbl="revTx" presStyleIdx="0" presStyleCnt="0">
        <dgm:presLayoutVars>
          <dgm:chMax val="1"/>
          <dgm:bulletEnabled val="1"/>
        </dgm:presLayoutVars>
      </dgm:prSet>
      <dgm:spPr/>
    </dgm:pt>
    <dgm:pt modelId="{C44A083C-F963-40ED-9CB4-D5C282FBDB6E}" type="pres">
      <dgm:prSet presAssocID="{DD05C7CD-8C05-4AC5-B135-EBC82D82E203}" presName="Name8" presStyleCnt="0"/>
      <dgm:spPr/>
    </dgm:pt>
    <dgm:pt modelId="{DE29C765-830C-4A08-A1DD-6266E04AE9A0}" type="pres">
      <dgm:prSet presAssocID="{DD05C7CD-8C05-4AC5-B135-EBC82D82E203}" presName="level" presStyleLbl="node1" presStyleIdx="1" presStyleCnt="3" custScaleX="100161" custScaleY="58002" custLinFactNeighborX="20" custLinFactNeighborY="-351">
        <dgm:presLayoutVars>
          <dgm:chMax val="1"/>
          <dgm:bulletEnabled val="1"/>
        </dgm:presLayoutVars>
      </dgm:prSet>
      <dgm:spPr/>
    </dgm:pt>
    <dgm:pt modelId="{ED40D34A-5B23-4E1A-9E0F-5A69D54EFC52}" type="pres">
      <dgm:prSet presAssocID="{DD05C7CD-8C05-4AC5-B135-EBC82D82E203}" presName="levelTx" presStyleLbl="revTx" presStyleIdx="0" presStyleCnt="0">
        <dgm:presLayoutVars>
          <dgm:chMax val="1"/>
          <dgm:bulletEnabled val="1"/>
        </dgm:presLayoutVars>
      </dgm:prSet>
      <dgm:spPr/>
    </dgm:pt>
    <dgm:pt modelId="{E709B9BC-3196-4DF4-BF7F-BF09FB6E976A}" type="pres">
      <dgm:prSet presAssocID="{6AD1E79F-A973-49B6-9442-067CA62B6341}" presName="Name8" presStyleCnt="0"/>
      <dgm:spPr/>
    </dgm:pt>
    <dgm:pt modelId="{00177514-671B-4AAE-B206-5448E7A3BA15}" type="pres">
      <dgm:prSet presAssocID="{6AD1E79F-A973-49B6-9442-067CA62B6341}" presName="level" presStyleLbl="node1" presStyleIdx="2" presStyleCnt="3" custScaleY="45143">
        <dgm:presLayoutVars>
          <dgm:chMax val="1"/>
          <dgm:bulletEnabled val="1"/>
        </dgm:presLayoutVars>
      </dgm:prSet>
      <dgm:spPr/>
    </dgm:pt>
    <dgm:pt modelId="{C7B033CE-22CB-4D8F-BAC7-F9DC16926A7E}" type="pres">
      <dgm:prSet presAssocID="{6AD1E79F-A973-49B6-9442-067CA62B6341}" presName="levelTx" presStyleLbl="revTx" presStyleIdx="0" presStyleCnt="0">
        <dgm:presLayoutVars>
          <dgm:chMax val="1"/>
          <dgm:bulletEnabled val="1"/>
        </dgm:presLayoutVars>
      </dgm:prSet>
      <dgm:spPr/>
    </dgm:pt>
  </dgm:ptLst>
  <dgm:cxnLst>
    <dgm:cxn modelId="{8878E104-C5DA-43EA-9CC0-9A65EEFB3DC7}" type="presOf" srcId="{75E436B8-66C7-488C-8D26-FE7FADB9CBFD}" destId="{269D52AA-F5DC-42AB-97FC-C79173F96218}" srcOrd="0" destOrd="0" presId="urn:microsoft.com/office/officeart/2005/8/layout/pyramid1"/>
    <dgm:cxn modelId="{03FF1319-B11E-4E3A-B99C-FAB5C7C4A015}" type="presOf" srcId="{DD05C7CD-8C05-4AC5-B135-EBC82D82E203}" destId="{DE29C765-830C-4A08-A1DD-6266E04AE9A0}" srcOrd="0" destOrd="0" presId="urn:microsoft.com/office/officeart/2005/8/layout/pyramid1"/>
    <dgm:cxn modelId="{AF2DAE62-94EF-4967-BBDF-3BF28BAEBACC}" type="presOf" srcId="{75E436B8-66C7-488C-8D26-FE7FADB9CBFD}" destId="{58B5DBCE-C654-49C1-8843-63BDA8ACA4A2}" srcOrd="1" destOrd="0" presId="urn:microsoft.com/office/officeart/2005/8/layout/pyramid1"/>
    <dgm:cxn modelId="{B408B886-91BC-4B98-9C2F-ED02C4EAA855}" type="presOf" srcId="{6AD1E79F-A973-49B6-9442-067CA62B6341}" destId="{C7B033CE-22CB-4D8F-BAC7-F9DC16926A7E}" srcOrd="1" destOrd="0" presId="urn:microsoft.com/office/officeart/2005/8/layout/pyramid1"/>
    <dgm:cxn modelId="{95F07C8F-E82E-4BF1-B3AC-6B2624DE147E}" srcId="{D7EB603C-F235-4900-94EE-C5AFF19BF3AC}" destId="{75E436B8-66C7-488C-8D26-FE7FADB9CBFD}" srcOrd="0" destOrd="0" parTransId="{97F0F6B9-ED81-48A4-9771-7AA30F0D8892}" sibTransId="{FE25EE23-E684-4746-A4BC-DB05733F73A3}"/>
    <dgm:cxn modelId="{728CDDB0-B059-4580-92D0-388F49B4143D}" srcId="{D7EB603C-F235-4900-94EE-C5AFF19BF3AC}" destId="{DD05C7CD-8C05-4AC5-B135-EBC82D82E203}" srcOrd="1" destOrd="0" parTransId="{C59364D4-D196-4DCB-AFCA-37AE03D39B1A}" sibTransId="{D1EA40C9-84BF-4D1E-9869-50607454A79B}"/>
    <dgm:cxn modelId="{8EEE34B9-E259-4E2B-AC8C-7B15DE2FBC65}" srcId="{D7EB603C-F235-4900-94EE-C5AFF19BF3AC}" destId="{6AD1E79F-A973-49B6-9442-067CA62B6341}" srcOrd="2" destOrd="0" parTransId="{C3945FA4-5348-4C9E-8C95-2EEB27DB5D32}" sibTransId="{0DC5FC8E-3639-474A-81C3-72834F6707ED}"/>
    <dgm:cxn modelId="{2F2762C4-16B9-43B5-ADAC-5324ED440025}" type="presOf" srcId="{D7EB603C-F235-4900-94EE-C5AFF19BF3AC}" destId="{63E8B926-5B4C-4F4B-86EF-E7A1C2A3C359}" srcOrd="0" destOrd="0" presId="urn:microsoft.com/office/officeart/2005/8/layout/pyramid1"/>
    <dgm:cxn modelId="{8D65D4C8-1B9A-4A6B-9003-18F69254F20B}" type="presOf" srcId="{DD05C7CD-8C05-4AC5-B135-EBC82D82E203}" destId="{ED40D34A-5B23-4E1A-9E0F-5A69D54EFC52}" srcOrd="1" destOrd="0" presId="urn:microsoft.com/office/officeart/2005/8/layout/pyramid1"/>
    <dgm:cxn modelId="{69A3CFF3-DED5-43BB-95C5-0CF9EA085DCA}" type="presOf" srcId="{6AD1E79F-A973-49B6-9442-067CA62B6341}" destId="{00177514-671B-4AAE-B206-5448E7A3BA15}" srcOrd="0" destOrd="0" presId="urn:microsoft.com/office/officeart/2005/8/layout/pyramid1"/>
    <dgm:cxn modelId="{33D9419D-5CC0-4FA7-BCDB-B4705D51BB6C}" type="presParOf" srcId="{63E8B926-5B4C-4F4B-86EF-E7A1C2A3C359}" destId="{8EF1C406-7236-4777-9271-1BEE0D5D5032}" srcOrd="0" destOrd="0" presId="urn:microsoft.com/office/officeart/2005/8/layout/pyramid1"/>
    <dgm:cxn modelId="{8D2D8FFE-C6C4-4C6C-AF4F-5931410690C0}" type="presParOf" srcId="{8EF1C406-7236-4777-9271-1BEE0D5D5032}" destId="{269D52AA-F5DC-42AB-97FC-C79173F96218}" srcOrd="0" destOrd="0" presId="urn:microsoft.com/office/officeart/2005/8/layout/pyramid1"/>
    <dgm:cxn modelId="{4D806C76-654C-4B12-920C-79D75E705188}" type="presParOf" srcId="{8EF1C406-7236-4777-9271-1BEE0D5D5032}" destId="{58B5DBCE-C654-49C1-8843-63BDA8ACA4A2}" srcOrd="1" destOrd="0" presId="urn:microsoft.com/office/officeart/2005/8/layout/pyramid1"/>
    <dgm:cxn modelId="{9DE0DEC9-2A0B-40BA-B536-66FD2A487DED}" type="presParOf" srcId="{63E8B926-5B4C-4F4B-86EF-E7A1C2A3C359}" destId="{C44A083C-F963-40ED-9CB4-D5C282FBDB6E}" srcOrd="1" destOrd="0" presId="urn:microsoft.com/office/officeart/2005/8/layout/pyramid1"/>
    <dgm:cxn modelId="{23B0F1C0-3AE5-4209-811E-AEFDD101D68C}" type="presParOf" srcId="{C44A083C-F963-40ED-9CB4-D5C282FBDB6E}" destId="{DE29C765-830C-4A08-A1DD-6266E04AE9A0}" srcOrd="0" destOrd="0" presId="urn:microsoft.com/office/officeart/2005/8/layout/pyramid1"/>
    <dgm:cxn modelId="{2B8B9A16-46D7-44D9-9221-2F6059955A4F}" type="presParOf" srcId="{C44A083C-F963-40ED-9CB4-D5C282FBDB6E}" destId="{ED40D34A-5B23-4E1A-9E0F-5A69D54EFC52}" srcOrd="1" destOrd="0" presId="urn:microsoft.com/office/officeart/2005/8/layout/pyramid1"/>
    <dgm:cxn modelId="{E70342C5-1D0C-4A7D-8D10-512A025F265C}" type="presParOf" srcId="{63E8B926-5B4C-4F4B-86EF-E7A1C2A3C359}" destId="{E709B9BC-3196-4DF4-BF7F-BF09FB6E976A}" srcOrd="2" destOrd="0" presId="urn:microsoft.com/office/officeart/2005/8/layout/pyramid1"/>
    <dgm:cxn modelId="{B05D3E01-8CDA-4793-A01C-0697DAFC66EB}" type="presParOf" srcId="{E709B9BC-3196-4DF4-BF7F-BF09FB6E976A}" destId="{00177514-671B-4AAE-B206-5448E7A3BA15}" srcOrd="0" destOrd="0" presId="urn:microsoft.com/office/officeart/2005/8/layout/pyramid1"/>
    <dgm:cxn modelId="{2573A7F8-88A6-4D68-B2EE-054629D6BA59}" type="presParOf" srcId="{E709B9BC-3196-4DF4-BF7F-BF09FB6E976A}" destId="{C7B033CE-22CB-4D8F-BAC7-F9DC16926A7E}"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3837F-ECA9-4A5A-B98C-F9573178DD84}">
      <dsp:nvSpPr>
        <dsp:cNvPr id="0" name=""/>
        <dsp:cNvSpPr/>
      </dsp:nvSpPr>
      <dsp:spPr>
        <a:xfrm>
          <a:off x="66939" y="5418484"/>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27CD02-E1F9-4E7C-8E58-8428897A4B6C}">
      <dsp:nvSpPr>
        <dsp:cNvPr id="0" name=""/>
        <dsp:cNvSpPr/>
      </dsp:nvSpPr>
      <dsp:spPr>
        <a:xfrm>
          <a:off x="66939" y="3583253"/>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381EF-66EA-47CA-87C1-C7E156FA4DC5}">
      <dsp:nvSpPr>
        <dsp:cNvPr id="0" name=""/>
        <dsp:cNvSpPr/>
      </dsp:nvSpPr>
      <dsp:spPr>
        <a:xfrm>
          <a:off x="66939" y="1748021"/>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D4FF2-97C8-4AC3-BD4B-1D02F7C7C0E8}">
      <dsp:nvSpPr>
        <dsp:cNvPr id="0" name=""/>
        <dsp:cNvSpPr/>
      </dsp:nvSpPr>
      <dsp:spPr>
        <a:xfrm>
          <a:off x="1199395" y="182"/>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C556B11C-4E20-4D44-8E9D-02EA3796AE23}">
      <dsp:nvSpPr>
        <dsp:cNvPr id="0" name=""/>
        <dsp:cNvSpPr/>
      </dsp:nvSpPr>
      <dsp:spPr>
        <a:xfrm>
          <a:off x="-66939" y="182"/>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Practices</a:t>
          </a:r>
        </a:p>
      </dsp:txBody>
      <dsp:txXfrm>
        <a:off x="1426" y="68547"/>
        <a:ext cx="1263483" cy="1679474"/>
      </dsp:txXfrm>
    </dsp:sp>
    <dsp:sp modelId="{63B565F2-B79B-4CEE-BF99-CEDDFAA7D490}">
      <dsp:nvSpPr>
        <dsp:cNvPr id="0" name=""/>
        <dsp:cNvSpPr/>
      </dsp:nvSpPr>
      <dsp:spPr>
        <a:xfrm>
          <a:off x="1199395" y="1835413"/>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E3D3BABC-5F2F-4D3D-800D-7976FDDB353A}">
      <dsp:nvSpPr>
        <dsp:cNvPr id="0" name=""/>
        <dsp:cNvSpPr/>
      </dsp:nvSpPr>
      <dsp:spPr>
        <a:xfrm>
          <a:off x="-66939" y="1835413"/>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Principles</a:t>
          </a:r>
        </a:p>
      </dsp:txBody>
      <dsp:txXfrm>
        <a:off x="1426" y="1903778"/>
        <a:ext cx="1263483" cy="1679474"/>
      </dsp:txXfrm>
    </dsp:sp>
    <dsp:sp modelId="{A27B4077-44EC-4A64-9CFE-7EC608B7401B}">
      <dsp:nvSpPr>
        <dsp:cNvPr id="0" name=""/>
        <dsp:cNvSpPr/>
      </dsp:nvSpPr>
      <dsp:spPr>
        <a:xfrm>
          <a:off x="1199395" y="3670645"/>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758B46D3-9F2C-47D4-AD63-0AB69061AD55}">
      <dsp:nvSpPr>
        <dsp:cNvPr id="0" name=""/>
        <dsp:cNvSpPr/>
      </dsp:nvSpPr>
      <dsp:spPr>
        <a:xfrm>
          <a:off x="-66939" y="3670645"/>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Values</a:t>
          </a:r>
        </a:p>
      </dsp:txBody>
      <dsp:txXfrm>
        <a:off x="1426" y="3739010"/>
        <a:ext cx="1263483" cy="1679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D52AA-F5DC-42AB-97FC-C79173F96218}">
      <dsp:nvSpPr>
        <dsp:cNvPr id="0" name=""/>
        <dsp:cNvSpPr/>
      </dsp:nvSpPr>
      <dsp:spPr>
        <a:xfrm>
          <a:off x="2432099" y="0"/>
          <a:ext cx="4715885" cy="2768613"/>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Daily Stand Ups</a:t>
          </a:r>
        </a:p>
        <a:p>
          <a:pPr marL="0" lvl="0" indent="0" algn="ctr" defTabSz="800100">
            <a:lnSpc>
              <a:spcPct val="90000"/>
            </a:lnSpc>
            <a:spcBef>
              <a:spcPct val="0"/>
            </a:spcBef>
            <a:spcAft>
              <a:spcPct val="35000"/>
            </a:spcAft>
            <a:buNone/>
          </a:pPr>
          <a:r>
            <a:rPr lang="en-US" sz="1800" b="1" kern="1200" dirty="0"/>
            <a:t>Retrospectives, Showcase,</a:t>
          </a:r>
          <a:br>
            <a:rPr lang="en-US" sz="1800" b="1" kern="1200" dirty="0"/>
          </a:br>
          <a:r>
            <a:rPr lang="en-US" sz="1800" b="1" kern="1200" dirty="0"/>
            <a:t>Poker Planning, Automated Testing, </a:t>
          </a:r>
        </a:p>
        <a:p>
          <a:pPr marL="0" lvl="0" indent="0" algn="ctr" defTabSz="800100">
            <a:lnSpc>
              <a:spcPct val="90000"/>
            </a:lnSpc>
            <a:spcBef>
              <a:spcPct val="0"/>
            </a:spcBef>
            <a:spcAft>
              <a:spcPct val="35000"/>
            </a:spcAft>
            <a:buNone/>
          </a:pPr>
          <a:r>
            <a:rPr lang="en-US" sz="1800" b="1" kern="1200" dirty="0"/>
            <a:t>Wall of Work, Social Contract and many others.</a:t>
          </a:r>
        </a:p>
        <a:p>
          <a:pPr marL="0" lvl="0" indent="0" algn="ctr" defTabSz="800100">
            <a:lnSpc>
              <a:spcPct val="90000"/>
            </a:lnSpc>
            <a:spcBef>
              <a:spcPct val="0"/>
            </a:spcBef>
            <a:spcAft>
              <a:spcPct val="35000"/>
            </a:spcAft>
            <a:buNone/>
          </a:pPr>
          <a:endParaRPr lang="en-US" sz="1800" b="1" kern="1200" dirty="0"/>
        </a:p>
      </dsp:txBody>
      <dsp:txXfrm>
        <a:off x="2432099" y="0"/>
        <a:ext cx="4715885" cy="2768613"/>
      </dsp:txXfrm>
    </dsp:sp>
    <dsp:sp modelId="{DE29C765-830C-4A08-A1DD-6266E04AE9A0}">
      <dsp:nvSpPr>
        <dsp:cNvPr id="0" name=""/>
        <dsp:cNvSpPr/>
      </dsp:nvSpPr>
      <dsp:spPr>
        <a:xfrm>
          <a:off x="1059938" y="2758895"/>
          <a:ext cx="7463189" cy="1605850"/>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Customer Satisfaction, Welcome Changes, Frequent Delivery, Team Collaboration, Motivating Environment, Effective Communication, Working Software, Sustainability, Technical Excellence, Simplicity, Self-organizing teams, Self-Reflection</a:t>
          </a:r>
        </a:p>
      </dsp:txBody>
      <dsp:txXfrm>
        <a:off x="2365996" y="2758895"/>
        <a:ext cx="4851073" cy="1605850"/>
      </dsp:txXfrm>
    </dsp:sp>
    <dsp:sp modelId="{00177514-671B-4AAE-B206-5448E7A3BA15}">
      <dsp:nvSpPr>
        <dsp:cNvPr id="0" name=""/>
        <dsp:cNvSpPr/>
      </dsp:nvSpPr>
      <dsp:spPr>
        <a:xfrm>
          <a:off x="0" y="4374464"/>
          <a:ext cx="9580085" cy="1249834"/>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Individuals and Interactions over Processes and Tools Working Software over Comprehensive Documentation Customer Collaboration over Contract Negotiation Responding to Change over Following a Plan</a:t>
          </a:r>
          <a:endParaRPr lang="en-US" sz="2000" b="1" kern="1200" dirty="0"/>
        </a:p>
      </dsp:txBody>
      <dsp:txXfrm>
        <a:off x="1676514" y="4374464"/>
        <a:ext cx="6227055" cy="1249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3837F-ECA9-4A5A-B98C-F9573178DD84}">
      <dsp:nvSpPr>
        <dsp:cNvPr id="0" name=""/>
        <dsp:cNvSpPr/>
      </dsp:nvSpPr>
      <dsp:spPr>
        <a:xfrm>
          <a:off x="66939" y="5418484"/>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27CD02-E1F9-4E7C-8E58-8428897A4B6C}">
      <dsp:nvSpPr>
        <dsp:cNvPr id="0" name=""/>
        <dsp:cNvSpPr/>
      </dsp:nvSpPr>
      <dsp:spPr>
        <a:xfrm>
          <a:off x="66939" y="3583253"/>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381EF-66EA-47CA-87C1-C7E156FA4DC5}">
      <dsp:nvSpPr>
        <dsp:cNvPr id="0" name=""/>
        <dsp:cNvSpPr/>
      </dsp:nvSpPr>
      <dsp:spPr>
        <a:xfrm>
          <a:off x="66939" y="1748021"/>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D4FF2-97C8-4AC3-BD4B-1D02F7C7C0E8}">
      <dsp:nvSpPr>
        <dsp:cNvPr id="0" name=""/>
        <dsp:cNvSpPr/>
      </dsp:nvSpPr>
      <dsp:spPr>
        <a:xfrm>
          <a:off x="1199395" y="182"/>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C556B11C-4E20-4D44-8E9D-02EA3796AE23}">
      <dsp:nvSpPr>
        <dsp:cNvPr id="0" name=""/>
        <dsp:cNvSpPr/>
      </dsp:nvSpPr>
      <dsp:spPr>
        <a:xfrm>
          <a:off x="-66939" y="182"/>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Practices</a:t>
          </a:r>
        </a:p>
      </dsp:txBody>
      <dsp:txXfrm>
        <a:off x="1426" y="68547"/>
        <a:ext cx="1263483" cy="1679474"/>
      </dsp:txXfrm>
    </dsp:sp>
    <dsp:sp modelId="{63B565F2-B79B-4CEE-BF99-CEDDFAA7D490}">
      <dsp:nvSpPr>
        <dsp:cNvPr id="0" name=""/>
        <dsp:cNvSpPr/>
      </dsp:nvSpPr>
      <dsp:spPr>
        <a:xfrm>
          <a:off x="1199395" y="1835413"/>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E3D3BABC-5F2F-4D3D-800D-7976FDDB353A}">
      <dsp:nvSpPr>
        <dsp:cNvPr id="0" name=""/>
        <dsp:cNvSpPr/>
      </dsp:nvSpPr>
      <dsp:spPr>
        <a:xfrm>
          <a:off x="-66939" y="1835413"/>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Principles</a:t>
          </a:r>
        </a:p>
      </dsp:txBody>
      <dsp:txXfrm>
        <a:off x="1426" y="1903778"/>
        <a:ext cx="1263483" cy="1679474"/>
      </dsp:txXfrm>
    </dsp:sp>
    <dsp:sp modelId="{A27B4077-44EC-4A64-9CFE-7EC608B7401B}">
      <dsp:nvSpPr>
        <dsp:cNvPr id="0" name=""/>
        <dsp:cNvSpPr/>
      </dsp:nvSpPr>
      <dsp:spPr>
        <a:xfrm>
          <a:off x="1199395" y="3670645"/>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758B46D3-9F2C-47D4-AD63-0AB69061AD55}">
      <dsp:nvSpPr>
        <dsp:cNvPr id="0" name=""/>
        <dsp:cNvSpPr/>
      </dsp:nvSpPr>
      <dsp:spPr>
        <a:xfrm>
          <a:off x="-66939" y="3670645"/>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Values</a:t>
          </a:r>
        </a:p>
      </dsp:txBody>
      <dsp:txXfrm>
        <a:off x="1426" y="3739010"/>
        <a:ext cx="1263483" cy="1679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D52AA-F5DC-42AB-97FC-C79173F96218}">
      <dsp:nvSpPr>
        <dsp:cNvPr id="0" name=""/>
        <dsp:cNvSpPr/>
      </dsp:nvSpPr>
      <dsp:spPr>
        <a:xfrm>
          <a:off x="2432099" y="0"/>
          <a:ext cx="4715885" cy="2768613"/>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Daily Stand Ups</a:t>
          </a:r>
        </a:p>
        <a:p>
          <a:pPr marL="0" lvl="0" indent="0" algn="ctr" defTabSz="800100">
            <a:lnSpc>
              <a:spcPct val="90000"/>
            </a:lnSpc>
            <a:spcBef>
              <a:spcPct val="0"/>
            </a:spcBef>
            <a:spcAft>
              <a:spcPct val="35000"/>
            </a:spcAft>
            <a:buNone/>
          </a:pPr>
          <a:r>
            <a:rPr lang="en-US" sz="1800" b="1" kern="1200" dirty="0"/>
            <a:t>Retrospectives, Showcase,</a:t>
          </a:r>
          <a:br>
            <a:rPr lang="en-US" sz="1800" b="1" kern="1200" dirty="0"/>
          </a:br>
          <a:r>
            <a:rPr lang="en-US" sz="1800" b="1" kern="1200" dirty="0"/>
            <a:t>Poker Planning, Automated Testing, </a:t>
          </a:r>
        </a:p>
        <a:p>
          <a:pPr marL="0" lvl="0" indent="0" algn="ctr" defTabSz="800100">
            <a:lnSpc>
              <a:spcPct val="90000"/>
            </a:lnSpc>
            <a:spcBef>
              <a:spcPct val="0"/>
            </a:spcBef>
            <a:spcAft>
              <a:spcPct val="35000"/>
            </a:spcAft>
            <a:buNone/>
          </a:pPr>
          <a:r>
            <a:rPr lang="en-US" sz="1800" b="1" kern="1200" dirty="0"/>
            <a:t>Wall of Work, Social Contract and many others.</a:t>
          </a:r>
        </a:p>
        <a:p>
          <a:pPr marL="0" lvl="0" indent="0" algn="ctr" defTabSz="800100">
            <a:lnSpc>
              <a:spcPct val="90000"/>
            </a:lnSpc>
            <a:spcBef>
              <a:spcPct val="0"/>
            </a:spcBef>
            <a:spcAft>
              <a:spcPct val="35000"/>
            </a:spcAft>
            <a:buNone/>
          </a:pPr>
          <a:endParaRPr lang="en-US" sz="1800" b="1" kern="1200" dirty="0"/>
        </a:p>
      </dsp:txBody>
      <dsp:txXfrm>
        <a:off x="2432099" y="0"/>
        <a:ext cx="4715885" cy="2768613"/>
      </dsp:txXfrm>
    </dsp:sp>
    <dsp:sp modelId="{DE29C765-830C-4A08-A1DD-6266E04AE9A0}">
      <dsp:nvSpPr>
        <dsp:cNvPr id="0" name=""/>
        <dsp:cNvSpPr/>
      </dsp:nvSpPr>
      <dsp:spPr>
        <a:xfrm>
          <a:off x="1059938" y="2758895"/>
          <a:ext cx="7463189" cy="1605850"/>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Customer Satisfaction, Welcome Changes, Frequent Delivery, Team Collaboration, Motivating Environment, Effective Communication, Working Software, Sustainability, Technical Excellence, Simplicity, Self-organizing teams, Reflection</a:t>
          </a:r>
        </a:p>
      </dsp:txBody>
      <dsp:txXfrm>
        <a:off x="2365996" y="2758895"/>
        <a:ext cx="4851073" cy="1605850"/>
      </dsp:txXfrm>
    </dsp:sp>
    <dsp:sp modelId="{00177514-671B-4AAE-B206-5448E7A3BA15}">
      <dsp:nvSpPr>
        <dsp:cNvPr id="0" name=""/>
        <dsp:cNvSpPr/>
      </dsp:nvSpPr>
      <dsp:spPr>
        <a:xfrm>
          <a:off x="0" y="4374464"/>
          <a:ext cx="9580085" cy="1249834"/>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Individuals and Interactions over Processes and Tools Working Software over Comprehensive Documentation Customer Collaboration over Contract Negotiation Responding to Change over Following a Plan</a:t>
          </a:r>
          <a:endParaRPr lang="en-US" sz="2000" b="1" kern="1200" dirty="0"/>
        </a:p>
      </dsp:txBody>
      <dsp:txXfrm>
        <a:off x="1676514" y="4374464"/>
        <a:ext cx="6227055" cy="1249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3837F-ECA9-4A5A-B98C-F9573178DD84}">
      <dsp:nvSpPr>
        <dsp:cNvPr id="0" name=""/>
        <dsp:cNvSpPr/>
      </dsp:nvSpPr>
      <dsp:spPr>
        <a:xfrm>
          <a:off x="66939" y="5418484"/>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27CD02-E1F9-4E7C-8E58-8428897A4B6C}">
      <dsp:nvSpPr>
        <dsp:cNvPr id="0" name=""/>
        <dsp:cNvSpPr/>
      </dsp:nvSpPr>
      <dsp:spPr>
        <a:xfrm>
          <a:off x="66939" y="3583253"/>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381EF-66EA-47CA-87C1-C7E156FA4DC5}">
      <dsp:nvSpPr>
        <dsp:cNvPr id="0" name=""/>
        <dsp:cNvSpPr/>
      </dsp:nvSpPr>
      <dsp:spPr>
        <a:xfrm>
          <a:off x="66939" y="1748021"/>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D4FF2-97C8-4AC3-BD4B-1D02F7C7C0E8}">
      <dsp:nvSpPr>
        <dsp:cNvPr id="0" name=""/>
        <dsp:cNvSpPr/>
      </dsp:nvSpPr>
      <dsp:spPr>
        <a:xfrm>
          <a:off x="1199395" y="182"/>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C556B11C-4E20-4D44-8E9D-02EA3796AE23}">
      <dsp:nvSpPr>
        <dsp:cNvPr id="0" name=""/>
        <dsp:cNvSpPr/>
      </dsp:nvSpPr>
      <dsp:spPr>
        <a:xfrm>
          <a:off x="-66939" y="182"/>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Practices</a:t>
          </a:r>
        </a:p>
      </dsp:txBody>
      <dsp:txXfrm>
        <a:off x="1426" y="68547"/>
        <a:ext cx="1263483" cy="1679474"/>
      </dsp:txXfrm>
    </dsp:sp>
    <dsp:sp modelId="{63B565F2-B79B-4CEE-BF99-CEDDFAA7D490}">
      <dsp:nvSpPr>
        <dsp:cNvPr id="0" name=""/>
        <dsp:cNvSpPr/>
      </dsp:nvSpPr>
      <dsp:spPr>
        <a:xfrm>
          <a:off x="1199395" y="1835413"/>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E3D3BABC-5F2F-4D3D-800D-7976FDDB353A}">
      <dsp:nvSpPr>
        <dsp:cNvPr id="0" name=""/>
        <dsp:cNvSpPr/>
      </dsp:nvSpPr>
      <dsp:spPr>
        <a:xfrm>
          <a:off x="-66939" y="1835413"/>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Principles</a:t>
          </a:r>
        </a:p>
      </dsp:txBody>
      <dsp:txXfrm>
        <a:off x="1426" y="1903778"/>
        <a:ext cx="1263483" cy="1679474"/>
      </dsp:txXfrm>
    </dsp:sp>
    <dsp:sp modelId="{A27B4077-44EC-4A64-9CFE-7EC608B7401B}">
      <dsp:nvSpPr>
        <dsp:cNvPr id="0" name=""/>
        <dsp:cNvSpPr/>
      </dsp:nvSpPr>
      <dsp:spPr>
        <a:xfrm>
          <a:off x="1199395" y="3670645"/>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758B46D3-9F2C-47D4-AD63-0AB69061AD55}">
      <dsp:nvSpPr>
        <dsp:cNvPr id="0" name=""/>
        <dsp:cNvSpPr/>
      </dsp:nvSpPr>
      <dsp:spPr>
        <a:xfrm>
          <a:off x="-66939" y="3670645"/>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Values</a:t>
          </a:r>
        </a:p>
      </dsp:txBody>
      <dsp:txXfrm>
        <a:off x="1426" y="3739010"/>
        <a:ext cx="1263483" cy="16794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D52AA-F5DC-42AB-97FC-C79173F96218}">
      <dsp:nvSpPr>
        <dsp:cNvPr id="0" name=""/>
        <dsp:cNvSpPr/>
      </dsp:nvSpPr>
      <dsp:spPr>
        <a:xfrm>
          <a:off x="2432099" y="0"/>
          <a:ext cx="4715885" cy="2768613"/>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endParaRPr lang="en-US" sz="1800" b="1" kern="1200" dirty="0"/>
        </a:p>
        <a:p>
          <a:pPr marL="0" lvl="0" indent="0" algn="ctr" defTabSz="800100">
            <a:lnSpc>
              <a:spcPct val="90000"/>
            </a:lnSpc>
            <a:spcBef>
              <a:spcPct val="0"/>
            </a:spcBef>
            <a:spcAft>
              <a:spcPct val="35000"/>
            </a:spcAft>
            <a:buNone/>
          </a:pPr>
          <a:r>
            <a:rPr lang="en-US" sz="1800" b="1" kern="1200" dirty="0"/>
            <a:t>Daily Stand Ups</a:t>
          </a:r>
        </a:p>
        <a:p>
          <a:pPr marL="0" lvl="0" indent="0" algn="ctr" defTabSz="800100">
            <a:lnSpc>
              <a:spcPct val="90000"/>
            </a:lnSpc>
            <a:spcBef>
              <a:spcPct val="0"/>
            </a:spcBef>
            <a:spcAft>
              <a:spcPct val="35000"/>
            </a:spcAft>
            <a:buNone/>
          </a:pPr>
          <a:r>
            <a:rPr lang="en-US" sz="1800" b="1" kern="1200" dirty="0"/>
            <a:t>Retrospectives, Showcase,</a:t>
          </a:r>
          <a:br>
            <a:rPr lang="en-US" sz="1800" b="1" kern="1200" dirty="0"/>
          </a:br>
          <a:r>
            <a:rPr lang="en-US" sz="1800" b="1" kern="1200" dirty="0"/>
            <a:t>Poker Planning, Automated Testing, </a:t>
          </a:r>
        </a:p>
        <a:p>
          <a:pPr marL="0" lvl="0" indent="0" algn="ctr" defTabSz="800100">
            <a:lnSpc>
              <a:spcPct val="90000"/>
            </a:lnSpc>
            <a:spcBef>
              <a:spcPct val="0"/>
            </a:spcBef>
            <a:spcAft>
              <a:spcPct val="35000"/>
            </a:spcAft>
            <a:buNone/>
          </a:pPr>
          <a:r>
            <a:rPr lang="en-US" sz="1800" b="1" kern="1200" dirty="0"/>
            <a:t>Wall of Work, Social Contract and many others.</a:t>
          </a:r>
        </a:p>
        <a:p>
          <a:pPr marL="0" lvl="0" indent="0" algn="ctr" defTabSz="800100">
            <a:lnSpc>
              <a:spcPct val="90000"/>
            </a:lnSpc>
            <a:spcBef>
              <a:spcPct val="0"/>
            </a:spcBef>
            <a:spcAft>
              <a:spcPct val="35000"/>
            </a:spcAft>
            <a:buNone/>
          </a:pPr>
          <a:endParaRPr lang="en-US" sz="1800" b="1" kern="1200" dirty="0"/>
        </a:p>
      </dsp:txBody>
      <dsp:txXfrm>
        <a:off x="2432099" y="0"/>
        <a:ext cx="4715885" cy="2768613"/>
      </dsp:txXfrm>
    </dsp:sp>
    <dsp:sp modelId="{DE29C765-830C-4A08-A1DD-6266E04AE9A0}">
      <dsp:nvSpPr>
        <dsp:cNvPr id="0" name=""/>
        <dsp:cNvSpPr/>
      </dsp:nvSpPr>
      <dsp:spPr>
        <a:xfrm>
          <a:off x="1059938" y="2758895"/>
          <a:ext cx="7463189" cy="1605850"/>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Customer Satisfaction, Welcome Changes, Frequent Delivery, Team Collaboration, Motivating Environment, Effective Communication, Working Software, Sustainability, Technical Excellence, Simplicity, Self-organizing teams, Reflection</a:t>
          </a:r>
        </a:p>
      </dsp:txBody>
      <dsp:txXfrm>
        <a:off x="2365996" y="2758895"/>
        <a:ext cx="4851073" cy="1605850"/>
      </dsp:txXfrm>
    </dsp:sp>
    <dsp:sp modelId="{00177514-671B-4AAE-B206-5448E7A3BA15}">
      <dsp:nvSpPr>
        <dsp:cNvPr id="0" name=""/>
        <dsp:cNvSpPr/>
      </dsp:nvSpPr>
      <dsp:spPr>
        <a:xfrm>
          <a:off x="0" y="4374464"/>
          <a:ext cx="9580085" cy="1249834"/>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Individuals and Interactions over Processes and Tools Working Software over Comprehensive Documentation Customer Collaboration over Contract Negotiation Responding to Change over Following a Plan</a:t>
          </a:r>
          <a:endParaRPr lang="en-US" sz="2000" b="1" kern="1200" dirty="0"/>
        </a:p>
      </dsp:txBody>
      <dsp:txXfrm>
        <a:off x="1676514" y="4374464"/>
        <a:ext cx="6227055" cy="124983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26.02.21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a:t>© SoftUni – </a:t>
            </a:r>
            <a:r>
              <a:rPr lang="en-US" sz="1100" u="sng">
                <a:hlinkClick r:id="rId2"/>
              </a:rPr>
              <a:t>https://softuni.org</a:t>
            </a:r>
            <a:r>
              <a:rPr lang="en-US" sz="110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2/26/21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a:t>© SoftUni – </a:t>
            </a:r>
            <a:r>
              <a:rPr lang="en-US" u="sng">
                <a:hlinkClick r:id="rId2"/>
              </a:rPr>
              <a:t>https://softuni.org</a:t>
            </a:r>
            <a:r>
              <a:rPr lang="en-US"/>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31</a:t>
            </a:fld>
            <a:endParaRPr lang="en-US"/>
          </a:p>
        </p:txBody>
      </p:sp>
    </p:spTree>
    <p:extLst>
      <p:ext uri="{BB962C8B-B14F-4D97-AF65-F5344CB8AC3E}">
        <p14:creationId xmlns:p14="http://schemas.microsoft.com/office/powerpoint/2010/main" val="91932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19502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7438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Gordon Moor – Moor’s law. </a:t>
            </a:r>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a:p>
        </p:txBody>
      </p:sp>
    </p:spTree>
    <p:extLst>
      <p:ext uri="{BB962C8B-B14F-4D97-AF65-F5344CB8AC3E}">
        <p14:creationId xmlns:p14="http://schemas.microsoft.com/office/powerpoint/2010/main" val="273125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Gordon Moor – Moor’s law. </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a:p>
        </p:txBody>
      </p:sp>
    </p:spTree>
    <p:extLst>
      <p:ext uri="{BB962C8B-B14F-4D97-AF65-F5344CB8AC3E}">
        <p14:creationId xmlns:p14="http://schemas.microsoft.com/office/powerpoint/2010/main" val="384969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a:p>
        </p:txBody>
      </p:sp>
    </p:spTree>
    <p:extLst>
      <p:ext uri="{BB962C8B-B14F-4D97-AF65-F5344CB8AC3E}">
        <p14:creationId xmlns:p14="http://schemas.microsoft.com/office/powerpoint/2010/main" val="256034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Financials is not the only means for keeping people happy…actually is not even in top 3. What can keep us happy is – relationship, feeling good at what you do and sense of purpose.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 kept secret behind the management role is that the manager should be able to allow the best out of its employees – give the time, the space…the required so they can show their best. </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a:p>
        </p:txBody>
      </p:sp>
    </p:spTree>
    <p:extLst>
      <p:ext uri="{BB962C8B-B14F-4D97-AF65-F5344CB8AC3E}">
        <p14:creationId xmlns:p14="http://schemas.microsoft.com/office/powerpoint/2010/main" val="2530654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middle part of this principle “maximizing the amount of work not done” is harder. When implementing agility in an organization this is the cause of discussion. Maximizing the work not done implies that the agile method will skip some processes, code and steps that where necessary in the traditional way of delivering software. This is where agile is linked with Lean. Lean focuses on reducing waste and creating a lean process. Work not done (that was planned to do) with the same end-value, can be classified as waste. In a discussion about work not done, you ask the person asking the question to specify the added business value of the work relative to other tasks. When the added value is not clear this is probably waste. Here you have to discuss the added value of intensive review sessions, bureaucratic procedures, complex frameworks and other corporate rules we meet every day.</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a:p>
        </p:txBody>
      </p:sp>
    </p:spTree>
    <p:extLst>
      <p:ext uri="{BB962C8B-B14F-4D97-AF65-F5344CB8AC3E}">
        <p14:creationId xmlns:p14="http://schemas.microsoft.com/office/powerpoint/2010/main" val="263703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a:p>
        </p:txBody>
      </p:sp>
    </p:spTree>
    <p:extLst>
      <p:ext uri="{BB962C8B-B14F-4D97-AF65-F5344CB8AC3E}">
        <p14:creationId xmlns:p14="http://schemas.microsoft.com/office/powerpoint/2010/main" val="101941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a:p>
        </p:txBody>
      </p:sp>
    </p:spTree>
    <p:extLst>
      <p:ext uri="{BB962C8B-B14F-4D97-AF65-F5344CB8AC3E}">
        <p14:creationId xmlns:p14="http://schemas.microsoft.com/office/powerpoint/2010/main" val="2494755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a:t>Presentation Title</a:t>
            </a:r>
          </a:p>
        </p:txBody>
      </p:sp>
    </p:spTree>
    <p:extLst>
      <p:ext uri="{BB962C8B-B14F-4D97-AF65-F5344CB8AC3E}">
        <p14:creationId xmlns:p14="http://schemas.microsoft.com/office/powerpoint/2010/main" val="970179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77401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219646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2/26/21</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197728"/>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2/26/21</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528920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a:t>Click to Edit Section Title</a:t>
            </a:r>
            <a:endParaRPr lang="en-US" altLang="ko-KR" noProof="0"/>
          </a:p>
        </p:txBody>
      </p:sp>
    </p:spTree>
    <p:extLst>
      <p:ext uri="{BB962C8B-B14F-4D97-AF65-F5344CB8AC3E}">
        <p14:creationId xmlns:p14="http://schemas.microsoft.com/office/powerpoint/2010/main" val="3529216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10297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00082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102872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0440334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6"/>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a:t>Click to Edit Master Title Style</a:t>
            </a:r>
            <a:endParaRPr/>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 id="2147483692" r:id="rId13"/>
    <p:sldLayoutId id="2147483693" r:id="rId14"/>
  </p:sldLayoutIdLs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www.agilealliance.org/glossary/storymap/" TargetMode="External"/><Relationship Id="rId13" Type="http://schemas.openxmlformats.org/officeDocument/2006/relationships/hyperlink" Target="https://www.agilealliance.org/glossary/usability/" TargetMode="External"/><Relationship Id="rId18" Type="http://schemas.openxmlformats.org/officeDocument/2006/relationships/hyperlink" Target="https://www.agilealliance.org/glossary/backlog/" TargetMode="External"/><Relationship Id="rId26" Type="http://schemas.openxmlformats.org/officeDocument/2006/relationships/hyperlink" Target="https://www.agilealliance.org/glossary/gwt/" TargetMode="External"/><Relationship Id="rId3" Type="http://schemas.openxmlformats.org/officeDocument/2006/relationships/hyperlink" Target="https://www.agilealliance.org/glossary/pairing/" TargetMode="External"/><Relationship Id="rId21" Type="http://schemas.openxmlformats.org/officeDocument/2006/relationships/hyperlink" Target="https://www.agilealliance.org/glossary/continuous-deployment/" TargetMode="External"/><Relationship Id="rId7" Type="http://schemas.openxmlformats.org/officeDocument/2006/relationships/hyperlink" Target="https://www.agilealliance.org/glossary/scrum-master/" TargetMode="External"/><Relationship Id="rId12" Type="http://schemas.openxmlformats.org/officeDocument/2006/relationships/hyperlink" Target="https://www.agilealliance.org/glossary/unit-test/" TargetMode="External"/><Relationship Id="rId17" Type="http://schemas.openxmlformats.org/officeDocument/2006/relationships/hyperlink" Target="https://www.agilealliance.org/glossary/atdd/" TargetMode="External"/><Relationship Id="rId25" Type="http://schemas.openxmlformats.org/officeDocument/2006/relationships/hyperlink" Target="https://www.agilealliance.org/glossary/exploratory-testing/" TargetMode="External"/><Relationship Id="rId2" Type="http://schemas.openxmlformats.org/officeDocument/2006/relationships/hyperlink" Target="https://www.agilealliance.org/glossary/kanban-board/" TargetMode="External"/><Relationship Id="rId16" Type="http://schemas.openxmlformats.org/officeDocument/2006/relationships/hyperlink" Target="https://www.agilealliance.org/glossary/acceptance/" TargetMode="External"/><Relationship Id="rId20" Type="http://schemas.openxmlformats.org/officeDocument/2006/relationships/hyperlink" Target="https://www.agilealliance.org/glossary/bdd/" TargetMode="External"/><Relationship Id="rId29" Type="http://schemas.openxmlformats.org/officeDocument/2006/relationships/hyperlink" Target="https://www.agilealliance.org/glossary/kanban/" TargetMode="External"/><Relationship Id="rId1" Type="http://schemas.openxmlformats.org/officeDocument/2006/relationships/slideLayout" Target="../slideLayouts/slideLayout9.xml"/><Relationship Id="rId6" Type="http://schemas.openxmlformats.org/officeDocument/2006/relationships/hyperlink" Target="https://www.agilealliance.org/glossary/scrum/" TargetMode="External"/><Relationship Id="rId11" Type="http://schemas.openxmlformats.org/officeDocument/2006/relationships/hyperlink" Target="https://www.agilealliance.org/glossary/ubiquitous-language/" TargetMode="External"/><Relationship Id="rId24" Type="http://schemas.openxmlformats.org/officeDocument/2006/relationships/hyperlink" Target="https://www.agilealliance.org/glossary/definition-of-ready/" TargetMode="External"/><Relationship Id="rId5" Type="http://schemas.openxmlformats.org/officeDocument/2006/relationships/hyperlink" Target="https://www.agilealliance.org/glossary/product-owner/" TargetMode="External"/><Relationship Id="rId15" Type="http://schemas.openxmlformats.org/officeDocument/2006/relationships/hyperlink" Target="https://www.agilealliance.org/glossary/three-cs/" TargetMode="External"/><Relationship Id="rId23" Type="http://schemas.openxmlformats.org/officeDocument/2006/relationships/hyperlink" Target="https://www.agilealliance.org/glossary/definition-of-done/" TargetMode="External"/><Relationship Id="rId28" Type="http://schemas.openxmlformats.org/officeDocument/2006/relationships/hyperlink" Target="https://www.agilealliance.org/glossary/iterative-development/" TargetMode="External"/><Relationship Id="rId10" Type="http://schemas.openxmlformats.org/officeDocument/2006/relationships/hyperlink" Target="https://www.agilealliance.org/glossary/timebox/" TargetMode="External"/><Relationship Id="rId19" Type="http://schemas.openxmlformats.org/officeDocument/2006/relationships/hyperlink" Target="https://www.agilealliance.org/glossary/backlog-grooming/" TargetMode="External"/><Relationship Id="rId4" Type="http://schemas.openxmlformats.org/officeDocument/2006/relationships/hyperlink" Target="https://www.agilealliance.org/glossary/poker/" TargetMode="External"/><Relationship Id="rId9" Type="http://schemas.openxmlformats.org/officeDocument/2006/relationships/hyperlink" Target="https://www.agilealliance.org/glossary/tdd/" TargetMode="External"/><Relationship Id="rId14" Type="http://schemas.openxmlformats.org/officeDocument/2006/relationships/hyperlink" Target="https://www.agilealliance.org/glossary/user-stories/" TargetMode="External"/><Relationship Id="rId22" Type="http://schemas.openxmlformats.org/officeDocument/2006/relationships/hyperlink" Target="https://www.agilealliance.org/glossary/continuous-integration/" TargetMode="External"/><Relationship Id="rId27" Type="http://schemas.openxmlformats.org/officeDocument/2006/relationships/hyperlink" Target="https://www.agilealliance.org/glossary/incremental-developmen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motion-software.com/" TargetMode="External"/><Relationship Id="rId18" Type="http://schemas.openxmlformats.org/officeDocument/2006/relationships/image" Target="../media/image68.png"/><Relationship Id="rId26" Type="http://schemas.openxmlformats.org/officeDocument/2006/relationships/image" Target="../media/image72.jfif"/><Relationship Id="rId3" Type="http://schemas.openxmlformats.org/officeDocument/2006/relationships/hyperlink" Target="http://www.infragistics.com/" TargetMode="External"/><Relationship Id="rId21" Type="http://schemas.openxmlformats.org/officeDocument/2006/relationships/hyperlink" Target="https://www.tek-experts.com/" TargetMode="External"/><Relationship Id="rId7" Type="http://schemas.openxmlformats.org/officeDocument/2006/relationships/hyperlink" Target="https://www.sbtech.com/" TargetMode="External"/><Relationship Id="rId12" Type="http://schemas.openxmlformats.org/officeDocument/2006/relationships/image" Target="../media/image65.png"/><Relationship Id="rId17" Type="http://schemas.openxmlformats.org/officeDocument/2006/relationships/hyperlink" Target="https://www.xs-software.com/" TargetMode="External"/><Relationship Id="rId25" Type="http://schemas.openxmlformats.org/officeDocument/2006/relationships/hyperlink" Target="https://www.softwaregroup.com/" TargetMode="External"/><Relationship Id="rId2" Type="http://schemas.openxmlformats.org/officeDocument/2006/relationships/notesSlide" Target="../notesSlides/notesSlide13.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62.jfif"/><Relationship Id="rId11" Type="http://schemas.openxmlformats.org/officeDocument/2006/relationships/hyperlink" Target="http://smartit.bg/" TargetMode="External"/><Relationship Id="rId24" Type="http://schemas.openxmlformats.org/officeDocument/2006/relationships/image" Target="../media/image71.png"/><Relationship Id="rId5" Type="http://schemas.openxmlformats.org/officeDocument/2006/relationships/hyperlink" Target="https://www.indeavr.com/en" TargetMode="External"/><Relationship Id="rId15" Type="http://schemas.openxmlformats.org/officeDocument/2006/relationships/hyperlink" Target="https://coca-colahellenic.com/" TargetMode="External"/><Relationship Id="rId23" Type="http://schemas.openxmlformats.org/officeDocument/2006/relationships/hyperlink" Target="https://www.telenor.bg/" TargetMode="External"/><Relationship Id="rId10" Type="http://schemas.openxmlformats.org/officeDocument/2006/relationships/image" Target="../media/image64.png"/><Relationship Id="rId19" Type="http://schemas.openxmlformats.org/officeDocument/2006/relationships/hyperlink" Target="https://www.zuehlke.com/" TargetMode="External"/><Relationship Id="rId4" Type="http://schemas.openxmlformats.org/officeDocument/2006/relationships/image" Target="../media/image61.png"/><Relationship Id="rId9" Type="http://schemas.openxmlformats.org/officeDocument/2006/relationships/hyperlink" Target="http://www.postbank.bg/" TargetMode="External"/><Relationship Id="rId14" Type="http://schemas.openxmlformats.org/officeDocument/2006/relationships/image" Target="../media/image66.jpeg"/><Relationship Id="rId22" Type="http://schemas.openxmlformats.org/officeDocument/2006/relationships/image" Target="../media/image70.png"/><Relationship Id="rId27"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74.jpeg"/><Relationship Id="rId7" Type="http://schemas.openxmlformats.org/officeDocument/2006/relationships/image" Target="../media/image76.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75.png"/><Relationship Id="rId4" Type="http://schemas.openxmlformats.org/officeDocument/2006/relationships/hyperlink" Target="https://www.onebitsoftware.net/" TargetMode="External"/><Relationship Id="rId9" Type="http://schemas.openxmlformats.org/officeDocument/2006/relationships/image" Target="../media/image77.gif"/></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oftuni.bg/" TargetMode="External"/><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forum.softuni.bg/" TargetMode="External"/><Relationship Id="rId11" Type="http://schemas.openxmlformats.org/officeDocument/2006/relationships/image" Target="../media/image8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en-US" dirty="0">
                <a:solidFill>
                  <a:srgbClr val="234465"/>
                </a:solidFill>
              </a:rPr>
              <a:t>Agile Values, Principles and Practices</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Agile Software Development</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pic>
        <p:nvPicPr>
          <p:cNvPr id="1026" name="Picture 2" descr="What Is a Software Development Life Cycle? | Innovation Soft">
            <a:extLst>
              <a:ext uri="{FF2B5EF4-FFF2-40B4-BE49-F238E27FC236}">
                <a16:creationId xmlns:a16="http://schemas.microsoft.com/office/drawing/2014/main" id="{97FB9F38-8952-4688-BE29-F16A29E0B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82" y="2390272"/>
            <a:ext cx="2911259" cy="218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32A352-C130-4A2D-B7B0-7AFAA930B337}"/>
              </a:ext>
            </a:extLst>
          </p:cNvPr>
          <p:cNvSpPr>
            <a:spLocks noGrp="1"/>
          </p:cNvSpPr>
          <p:nvPr>
            <p:ph type="body" sz="quarter" idx="10"/>
          </p:nvPr>
        </p:nvSpPr>
        <p:spPr>
          <a:xfrm>
            <a:off x="190402" y="1196123"/>
            <a:ext cx="11818096" cy="3623766"/>
          </a:xfrm>
        </p:spPr>
        <p:txBody>
          <a:bodyPr>
            <a:normAutofit lnSpcReduction="10000"/>
          </a:bodyPr>
          <a:lstStyle/>
          <a:p>
            <a:pPr marL="0" indent="0">
              <a:buNone/>
            </a:pPr>
            <a:r>
              <a:rPr lang="en-US" sz="2800" i="1" dirty="0"/>
              <a:t>“Our highest priority is to satisfy the customer</a:t>
            </a:r>
            <a:br>
              <a:rPr lang="en-US" sz="2800" i="1" dirty="0"/>
            </a:br>
            <a:r>
              <a:rPr lang="en-US" sz="2800" i="1" dirty="0"/>
              <a:t>through early and continuous delivery</a:t>
            </a:r>
            <a:br>
              <a:rPr lang="en-US" sz="2800" i="1" dirty="0"/>
            </a:br>
            <a:r>
              <a:rPr lang="en-US" sz="2800" i="1" dirty="0"/>
              <a:t>of valuable software”</a:t>
            </a:r>
          </a:p>
          <a:p>
            <a:r>
              <a:rPr lang="en-US" sz="2800" i="1" dirty="0"/>
              <a:t>Start small</a:t>
            </a:r>
          </a:p>
          <a:p>
            <a:r>
              <a:rPr lang="en-US" sz="2800" i="1" dirty="0"/>
              <a:t>Iterative delivery</a:t>
            </a:r>
          </a:p>
          <a:p>
            <a:r>
              <a:rPr lang="en-US" sz="2800" i="1" dirty="0"/>
              <a:t>Learning from failure</a:t>
            </a:r>
          </a:p>
          <a:p>
            <a:r>
              <a:rPr lang="en-US" sz="2800" i="1" dirty="0"/>
              <a:t>Early feedback</a:t>
            </a:r>
            <a:endParaRPr lang="en-US" sz="2600" i="1" dirty="0"/>
          </a:p>
        </p:txBody>
      </p:sp>
      <p:sp>
        <p:nvSpPr>
          <p:cNvPr id="3" name="Title 2">
            <a:extLst>
              <a:ext uri="{FF2B5EF4-FFF2-40B4-BE49-F238E27FC236}">
                <a16:creationId xmlns:a16="http://schemas.microsoft.com/office/drawing/2014/main" id="{7D42575E-33C1-4CB1-9BE4-44F714F7561D}"/>
              </a:ext>
            </a:extLst>
          </p:cNvPr>
          <p:cNvSpPr>
            <a:spLocks noGrp="1"/>
          </p:cNvSpPr>
          <p:nvPr>
            <p:ph type="title"/>
          </p:nvPr>
        </p:nvSpPr>
        <p:spPr/>
        <p:txBody>
          <a:bodyPr>
            <a:normAutofit/>
          </a:bodyPr>
          <a:lstStyle/>
          <a:p>
            <a:pPr lvl="0"/>
            <a:r>
              <a:rPr lang="en-US" sz="4000" dirty="0"/>
              <a:t>1. Customer Satisfaction</a:t>
            </a:r>
            <a:endParaRPr lang="en-US" dirty="0"/>
          </a:p>
        </p:txBody>
      </p:sp>
      <p:sp>
        <p:nvSpPr>
          <p:cNvPr id="4" name="Slide Number Placeholder 3">
            <a:extLst>
              <a:ext uri="{FF2B5EF4-FFF2-40B4-BE49-F238E27FC236}">
                <a16:creationId xmlns:a16="http://schemas.microsoft.com/office/drawing/2014/main" id="{6D87CEFE-B28C-45D0-9B60-0B1155C5AD26}"/>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10</a:t>
            </a:fld>
            <a:endParaRPr lang="en-US" dirty="0"/>
          </a:p>
        </p:txBody>
      </p:sp>
      <p:pic>
        <p:nvPicPr>
          <p:cNvPr id="6" name="Picture 5">
            <a:extLst>
              <a:ext uri="{FF2B5EF4-FFF2-40B4-BE49-F238E27FC236}">
                <a16:creationId xmlns:a16="http://schemas.microsoft.com/office/drawing/2014/main" id="{FA39C8BB-5A3C-4D48-83FF-24A01DFC5D1E}"/>
              </a:ext>
            </a:extLst>
          </p:cNvPr>
          <p:cNvPicPr>
            <a:picLocks noChangeAspect="1"/>
          </p:cNvPicPr>
          <p:nvPr/>
        </p:nvPicPr>
        <p:blipFill>
          <a:blip r:embed="rId2"/>
          <a:stretch>
            <a:fillRect/>
          </a:stretch>
        </p:blipFill>
        <p:spPr>
          <a:xfrm>
            <a:off x="1401053" y="4819888"/>
            <a:ext cx="9389894" cy="1681627"/>
          </a:xfrm>
          <a:prstGeom prst="rect">
            <a:avLst/>
          </a:prstGeom>
        </p:spPr>
      </p:pic>
    </p:spTree>
    <p:extLst>
      <p:ext uri="{BB962C8B-B14F-4D97-AF65-F5344CB8AC3E}">
        <p14:creationId xmlns:p14="http://schemas.microsoft.com/office/powerpoint/2010/main" val="3826258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69100A-0368-4F78-B44F-7F6FE0514EE7}"/>
              </a:ext>
            </a:extLst>
          </p:cNvPr>
          <p:cNvSpPr>
            <a:spLocks noGrp="1"/>
          </p:cNvSpPr>
          <p:nvPr>
            <p:ph type="body" sz="quarter" idx="10"/>
          </p:nvPr>
        </p:nvSpPr>
        <p:spPr/>
        <p:txBody>
          <a:bodyPr/>
          <a:lstStyle/>
          <a:p>
            <a:r>
              <a:rPr lang="en-US" dirty="0"/>
              <a:t>What is your view – is the customer always right? </a:t>
            </a:r>
          </a:p>
        </p:txBody>
      </p:sp>
      <p:sp>
        <p:nvSpPr>
          <p:cNvPr id="3" name="Title 2">
            <a:extLst>
              <a:ext uri="{FF2B5EF4-FFF2-40B4-BE49-F238E27FC236}">
                <a16:creationId xmlns:a16="http://schemas.microsoft.com/office/drawing/2014/main" id="{9B687C9B-30E1-4DFA-A02C-7CE6B8B8C998}"/>
              </a:ext>
            </a:extLst>
          </p:cNvPr>
          <p:cNvSpPr>
            <a:spLocks noGrp="1"/>
          </p:cNvSpPr>
          <p:nvPr>
            <p:ph type="title"/>
          </p:nvPr>
        </p:nvSpPr>
        <p:spPr/>
        <p:txBody>
          <a:bodyPr>
            <a:normAutofit/>
          </a:bodyPr>
          <a:lstStyle/>
          <a:p>
            <a:r>
              <a:rPr lang="en-US" dirty="0"/>
              <a:t>1. Customer Satisfaction</a:t>
            </a:r>
          </a:p>
        </p:txBody>
      </p:sp>
      <p:sp>
        <p:nvSpPr>
          <p:cNvPr id="4" name="Slide Number Placeholder 3">
            <a:extLst>
              <a:ext uri="{FF2B5EF4-FFF2-40B4-BE49-F238E27FC236}">
                <a16:creationId xmlns:a16="http://schemas.microsoft.com/office/drawing/2014/main" id="{0E0EB002-386C-4116-8D87-5F5CF9A11225}"/>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11</a:t>
            </a:fld>
            <a:endParaRPr lang="en-US" dirty="0"/>
          </a:p>
        </p:txBody>
      </p:sp>
      <p:pic>
        <p:nvPicPr>
          <p:cNvPr id="5" name="Picture 4">
            <a:extLst>
              <a:ext uri="{FF2B5EF4-FFF2-40B4-BE49-F238E27FC236}">
                <a16:creationId xmlns:a16="http://schemas.microsoft.com/office/drawing/2014/main" id="{576DCD3D-DCDE-42F7-A309-A0FBF8B74DC2}"/>
              </a:ext>
            </a:extLst>
          </p:cNvPr>
          <p:cNvPicPr>
            <a:picLocks noChangeAspect="1"/>
          </p:cNvPicPr>
          <p:nvPr/>
        </p:nvPicPr>
        <p:blipFill>
          <a:blip r:embed="rId2"/>
          <a:stretch>
            <a:fillRect/>
          </a:stretch>
        </p:blipFill>
        <p:spPr>
          <a:xfrm>
            <a:off x="3677920" y="2379167"/>
            <a:ext cx="4401074" cy="3323348"/>
          </a:xfrm>
          <a:prstGeom prst="rect">
            <a:avLst/>
          </a:prstGeom>
        </p:spPr>
      </p:pic>
    </p:spTree>
    <p:extLst>
      <p:ext uri="{BB962C8B-B14F-4D97-AF65-F5344CB8AC3E}">
        <p14:creationId xmlns:p14="http://schemas.microsoft.com/office/powerpoint/2010/main" val="200720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8034-22DF-4A33-A569-FE4EC3DAB6EB}"/>
              </a:ext>
            </a:extLst>
          </p:cNvPr>
          <p:cNvSpPr>
            <a:spLocks noGrp="1"/>
          </p:cNvSpPr>
          <p:nvPr>
            <p:ph type="title"/>
          </p:nvPr>
        </p:nvSpPr>
        <p:spPr/>
        <p:txBody>
          <a:bodyPr>
            <a:normAutofit/>
          </a:bodyPr>
          <a:lstStyle/>
          <a:p>
            <a:r>
              <a:rPr lang="en-US" dirty="0"/>
              <a:t>1. Customer Satisfaction</a:t>
            </a:r>
          </a:p>
        </p:txBody>
      </p:sp>
      <p:sp>
        <p:nvSpPr>
          <p:cNvPr id="4" name="Slide Number Placeholder 3">
            <a:extLst>
              <a:ext uri="{FF2B5EF4-FFF2-40B4-BE49-F238E27FC236}">
                <a16:creationId xmlns:a16="http://schemas.microsoft.com/office/drawing/2014/main" id="{63F29929-D2C9-4FE8-923B-F94A2EFE184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12</a:t>
            </a:fld>
            <a:endParaRPr lang="en-US" dirty="0"/>
          </a:p>
        </p:txBody>
      </p:sp>
      <p:sp>
        <p:nvSpPr>
          <p:cNvPr id="6" name="Text Placeholder 1">
            <a:extLst>
              <a:ext uri="{FF2B5EF4-FFF2-40B4-BE49-F238E27FC236}">
                <a16:creationId xmlns:a16="http://schemas.microsoft.com/office/drawing/2014/main" id="{61E8EA4B-5221-4359-8757-BB7D9CB64F96}"/>
              </a:ext>
            </a:extLst>
          </p:cNvPr>
          <p:cNvSpPr>
            <a:spLocks noGrp="1"/>
          </p:cNvSpPr>
          <p:nvPr>
            <p:ph type="body" sz="quarter" idx="10"/>
          </p:nvPr>
        </p:nvSpPr>
        <p:spPr>
          <a:xfrm>
            <a:off x="190402" y="1196125"/>
            <a:ext cx="11818096" cy="5528766"/>
          </a:xfrm>
        </p:spPr>
        <p:txBody>
          <a:bodyPr/>
          <a:lstStyle/>
          <a:p>
            <a:r>
              <a:rPr lang="en-US" i="1" dirty="0"/>
              <a:t>“The customer is not always right, but your job is never to show them how they’re wrong. Your job is to be professional, courteous, accommodating… and to demonstrate emotional maturity… even (and especially) under stress.”</a:t>
            </a:r>
          </a:p>
          <a:p>
            <a:pPr marL="0" indent="0">
              <a:buNone/>
            </a:pPr>
            <a:r>
              <a:rPr lang="en-US" b="1" dirty="0"/>
              <a:t>                                                                                       - Steve Dorfman</a:t>
            </a:r>
          </a:p>
        </p:txBody>
      </p:sp>
      <p:pic>
        <p:nvPicPr>
          <p:cNvPr id="1026" name="Picture 2" descr="Бебе, Плач, Луд, Разстроен, Дете, Хлапе, Бозаене">
            <a:extLst>
              <a:ext uri="{FF2B5EF4-FFF2-40B4-BE49-F238E27FC236}">
                <a16:creationId xmlns:a16="http://schemas.microsoft.com/office/drawing/2014/main" id="{5BFEB5CD-E37D-4E7F-A5FB-16E86F134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48" y="3429000"/>
            <a:ext cx="1919441" cy="318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429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685B31-8AC8-4DE4-9D3F-374342FB6B8A}"/>
              </a:ext>
            </a:extLst>
          </p:cNvPr>
          <p:cNvSpPr>
            <a:spLocks noGrp="1"/>
          </p:cNvSpPr>
          <p:nvPr>
            <p:ph type="body" sz="quarter" idx="10"/>
          </p:nvPr>
        </p:nvSpPr>
        <p:spPr>
          <a:xfrm>
            <a:off x="82248" y="1170039"/>
            <a:ext cx="11264178" cy="5687961"/>
          </a:xfrm>
        </p:spPr>
        <p:txBody>
          <a:bodyPr>
            <a:normAutofit/>
          </a:bodyPr>
          <a:lstStyle/>
          <a:p>
            <a:pPr marL="0" indent="0">
              <a:buNone/>
            </a:pPr>
            <a:r>
              <a:rPr lang="en-US" sz="2800" i="1" dirty="0"/>
              <a:t>“Welcome changing requirements, even late in development. Agile processes harness change for the customer’s competitive advantage.”</a:t>
            </a:r>
          </a:p>
          <a:p>
            <a:pPr marL="0" indent="0">
              <a:buNone/>
            </a:pPr>
            <a:endParaRPr lang="en-US" sz="2800" i="1" dirty="0"/>
          </a:p>
        </p:txBody>
      </p:sp>
      <p:sp>
        <p:nvSpPr>
          <p:cNvPr id="3" name="Title 2">
            <a:extLst>
              <a:ext uri="{FF2B5EF4-FFF2-40B4-BE49-F238E27FC236}">
                <a16:creationId xmlns:a16="http://schemas.microsoft.com/office/drawing/2014/main" id="{19EC65C9-5D21-4A71-8CDE-F8ED93B9D3A7}"/>
              </a:ext>
            </a:extLst>
          </p:cNvPr>
          <p:cNvSpPr>
            <a:spLocks noGrp="1"/>
          </p:cNvSpPr>
          <p:nvPr>
            <p:ph type="title"/>
          </p:nvPr>
        </p:nvSpPr>
        <p:spPr/>
        <p:txBody>
          <a:bodyPr/>
          <a:lstStyle/>
          <a:p>
            <a:pPr lvl="0"/>
            <a:r>
              <a:rPr lang="en-US" sz="4000" dirty="0"/>
              <a:t>2. Welcome Changes</a:t>
            </a:r>
            <a:endParaRPr lang="en-US" dirty="0"/>
          </a:p>
        </p:txBody>
      </p:sp>
      <p:sp>
        <p:nvSpPr>
          <p:cNvPr id="4" name="Slide Number Placeholder 3">
            <a:extLst>
              <a:ext uri="{FF2B5EF4-FFF2-40B4-BE49-F238E27FC236}">
                <a16:creationId xmlns:a16="http://schemas.microsoft.com/office/drawing/2014/main" id="{BE9084BE-895D-4131-A45D-32CCCF26AE6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48211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685B31-8AC8-4DE4-9D3F-374342FB6B8A}"/>
              </a:ext>
            </a:extLst>
          </p:cNvPr>
          <p:cNvSpPr>
            <a:spLocks noGrp="1"/>
          </p:cNvSpPr>
          <p:nvPr>
            <p:ph type="body" sz="quarter" idx="10"/>
          </p:nvPr>
        </p:nvSpPr>
        <p:spPr>
          <a:xfrm>
            <a:off x="82248" y="1170039"/>
            <a:ext cx="11264178" cy="5687961"/>
          </a:xfrm>
        </p:spPr>
        <p:txBody>
          <a:bodyPr>
            <a:normAutofit/>
          </a:bodyPr>
          <a:lstStyle/>
          <a:p>
            <a:pPr marL="0" indent="0">
              <a:buNone/>
            </a:pPr>
            <a:r>
              <a:rPr lang="en-US" sz="2800" i="1" dirty="0"/>
              <a:t>“Welcome changing requirements, even late in development. Agile processes harness change for the customer’s competitive advantage.”</a:t>
            </a:r>
          </a:p>
          <a:p>
            <a:r>
              <a:rPr lang="en-US" sz="2800" dirty="0"/>
              <a:t>Why is change an important factor? </a:t>
            </a:r>
          </a:p>
          <a:p>
            <a:pPr marL="1123569" lvl="1" indent="-514350">
              <a:buFont typeface="+mj-lt"/>
              <a:buAutoNum type="arabicPeriod"/>
            </a:pPr>
            <a:r>
              <a:rPr lang="en-US" sz="2800" dirty="0"/>
              <a:t>Objectives are often a moving target </a:t>
            </a:r>
          </a:p>
          <a:p>
            <a:pPr marL="1123569" lvl="1" indent="-514350">
              <a:buFont typeface="+mj-lt"/>
              <a:buAutoNum type="arabicPeriod"/>
            </a:pPr>
            <a:r>
              <a:rPr lang="en-US" sz="2800" dirty="0"/>
              <a:t>Constantly increasing speed across industries</a:t>
            </a:r>
          </a:p>
          <a:p>
            <a:pPr marL="1123569" lvl="1" indent="-514350">
              <a:buFont typeface="+mj-lt"/>
              <a:buAutoNum type="arabicPeriod"/>
            </a:pPr>
            <a:r>
              <a:rPr lang="en-US" sz="2800" dirty="0"/>
              <a:t>Its never too late for change…well, sometimes it might be, but still</a:t>
            </a:r>
          </a:p>
          <a:p>
            <a:pPr marL="1123569" lvl="1" indent="-514350">
              <a:buFont typeface="+mj-lt"/>
              <a:buAutoNum type="arabicPeriod"/>
            </a:pPr>
            <a:r>
              <a:rPr lang="en-US" sz="2800" dirty="0"/>
              <a:t>The work cycle is also a learning curve – you cannot foresee it all</a:t>
            </a:r>
          </a:p>
          <a:p>
            <a:pPr marL="1123569" lvl="1" indent="-514350">
              <a:buFont typeface="+mj-lt"/>
              <a:buAutoNum type="arabicPeriod"/>
            </a:pPr>
            <a:r>
              <a:rPr lang="en-US" sz="2800" dirty="0"/>
              <a:t>Change could be expensive, or to prevent you from getting anything done</a:t>
            </a:r>
          </a:p>
        </p:txBody>
      </p:sp>
      <p:sp>
        <p:nvSpPr>
          <p:cNvPr id="3" name="Title 2">
            <a:extLst>
              <a:ext uri="{FF2B5EF4-FFF2-40B4-BE49-F238E27FC236}">
                <a16:creationId xmlns:a16="http://schemas.microsoft.com/office/drawing/2014/main" id="{19EC65C9-5D21-4A71-8CDE-F8ED93B9D3A7}"/>
              </a:ext>
            </a:extLst>
          </p:cNvPr>
          <p:cNvSpPr>
            <a:spLocks noGrp="1"/>
          </p:cNvSpPr>
          <p:nvPr>
            <p:ph type="title"/>
          </p:nvPr>
        </p:nvSpPr>
        <p:spPr/>
        <p:txBody>
          <a:bodyPr/>
          <a:lstStyle/>
          <a:p>
            <a:pPr lvl="0"/>
            <a:r>
              <a:rPr lang="en-US" sz="4000" dirty="0"/>
              <a:t>2. Welcome Changes</a:t>
            </a:r>
            <a:endParaRPr lang="en-US" dirty="0"/>
          </a:p>
        </p:txBody>
      </p:sp>
      <p:sp>
        <p:nvSpPr>
          <p:cNvPr id="4" name="Slide Number Placeholder 3">
            <a:extLst>
              <a:ext uri="{FF2B5EF4-FFF2-40B4-BE49-F238E27FC236}">
                <a16:creationId xmlns:a16="http://schemas.microsoft.com/office/drawing/2014/main" id="{BE9084BE-895D-4131-A45D-32CCCF26AE6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14</a:t>
            </a:fld>
            <a:endParaRPr lang="en-US" dirty="0"/>
          </a:p>
        </p:txBody>
      </p:sp>
      <p:pic>
        <p:nvPicPr>
          <p:cNvPr id="5" name="Picture 4">
            <a:extLst>
              <a:ext uri="{FF2B5EF4-FFF2-40B4-BE49-F238E27FC236}">
                <a16:creationId xmlns:a16="http://schemas.microsoft.com/office/drawing/2014/main" id="{8444F3E7-760C-4D92-9566-A810CFB453CA}"/>
              </a:ext>
            </a:extLst>
          </p:cNvPr>
          <p:cNvPicPr>
            <a:picLocks noChangeAspect="1"/>
          </p:cNvPicPr>
          <p:nvPr/>
        </p:nvPicPr>
        <p:blipFill>
          <a:blip r:embed="rId3"/>
          <a:stretch>
            <a:fillRect/>
          </a:stretch>
        </p:blipFill>
        <p:spPr>
          <a:xfrm>
            <a:off x="8135332" y="2164566"/>
            <a:ext cx="3431080" cy="1849453"/>
          </a:xfrm>
          <a:prstGeom prst="rect">
            <a:avLst/>
          </a:prstGeom>
        </p:spPr>
      </p:pic>
    </p:spTree>
    <p:extLst>
      <p:ext uri="{BB962C8B-B14F-4D97-AF65-F5344CB8AC3E}">
        <p14:creationId xmlns:p14="http://schemas.microsoft.com/office/powerpoint/2010/main" val="22263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EAE7F1-31F0-4862-BBAE-A9235C164FFB}"/>
              </a:ext>
            </a:extLst>
          </p:cNvPr>
          <p:cNvPicPr>
            <a:picLocks noChangeAspect="1"/>
          </p:cNvPicPr>
          <p:nvPr/>
        </p:nvPicPr>
        <p:blipFill>
          <a:blip r:embed="rId2"/>
          <a:stretch>
            <a:fillRect/>
          </a:stretch>
        </p:blipFill>
        <p:spPr>
          <a:xfrm>
            <a:off x="9003719" y="4200481"/>
            <a:ext cx="3112048" cy="2657519"/>
          </a:xfrm>
          <a:prstGeom prst="rect">
            <a:avLst/>
          </a:prstGeom>
        </p:spPr>
      </p:pic>
      <p:sp>
        <p:nvSpPr>
          <p:cNvPr id="2" name="Text Placeholder 1">
            <a:extLst>
              <a:ext uri="{FF2B5EF4-FFF2-40B4-BE49-F238E27FC236}">
                <a16:creationId xmlns:a16="http://schemas.microsoft.com/office/drawing/2014/main" id="{D07BC385-6710-42BB-A1B9-0403F565D341}"/>
              </a:ext>
            </a:extLst>
          </p:cNvPr>
          <p:cNvSpPr>
            <a:spLocks noGrp="1"/>
          </p:cNvSpPr>
          <p:nvPr>
            <p:ph type="body" sz="quarter" idx="10"/>
          </p:nvPr>
        </p:nvSpPr>
        <p:spPr>
          <a:xfrm>
            <a:off x="190402" y="1196125"/>
            <a:ext cx="11925365" cy="5561125"/>
          </a:xfrm>
        </p:spPr>
        <p:txBody>
          <a:bodyPr>
            <a:normAutofit/>
          </a:bodyPr>
          <a:lstStyle/>
          <a:p>
            <a:pPr marL="0" indent="0">
              <a:buNone/>
            </a:pPr>
            <a:r>
              <a:rPr lang="en-US" sz="2800" dirty="0"/>
              <a:t>“Deliver working software frequently, from a couple of weeks to a couple of months, with a preference to the shorter timescale.”</a:t>
            </a:r>
          </a:p>
          <a:p>
            <a:r>
              <a:rPr lang="en-US" sz="2800" dirty="0"/>
              <a:t>Ideally a cycle should take no longer than 4 weeks. </a:t>
            </a:r>
          </a:p>
          <a:p>
            <a:r>
              <a:rPr lang="en-US" sz="2800" dirty="0"/>
              <a:t>Be aware: </a:t>
            </a:r>
          </a:p>
          <a:p>
            <a:pPr marL="1123569" lvl="1" indent="-514350">
              <a:buFont typeface="+mj-lt"/>
              <a:buAutoNum type="arabicPeriod"/>
            </a:pPr>
            <a:r>
              <a:rPr lang="en-US" sz="2800" dirty="0"/>
              <a:t>Not every company is ready to adopt such speed</a:t>
            </a:r>
          </a:p>
          <a:p>
            <a:pPr marL="1123569" lvl="1" indent="-514350">
              <a:buFont typeface="+mj-lt"/>
              <a:buAutoNum type="arabicPeriod"/>
            </a:pPr>
            <a:r>
              <a:rPr lang="en-US" sz="2800" dirty="0"/>
              <a:t>Not every customer, or business  is ready, or fit for that</a:t>
            </a:r>
          </a:p>
          <a:p>
            <a:pPr marL="1123569" lvl="1" indent="-514350">
              <a:buFont typeface="+mj-lt"/>
              <a:buAutoNum type="arabicPeriod"/>
            </a:pPr>
            <a:r>
              <a:rPr lang="en-US" sz="2800" dirty="0"/>
              <a:t>Set realistic expectations</a:t>
            </a:r>
          </a:p>
          <a:p>
            <a:pPr marL="1123569" lvl="1" indent="-514350">
              <a:buFont typeface="+mj-lt"/>
              <a:buAutoNum type="arabicPeriod"/>
            </a:pPr>
            <a:r>
              <a:rPr lang="en-US" sz="2800" dirty="0"/>
              <a:t>Good sizing might be the key</a:t>
            </a:r>
          </a:p>
        </p:txBody>
      </p:sp>
      <p:sp>
        <p:nvSpPr>
          <p:cNvPr id="3" name="Title 2">
            <a:extLst>
              <a:ext uri="{FF2B5EF4-FFF2-40B4-BE49-F238E27FC236}">
                <a16:creationId xmlns:a16="http://schemas.microsoft.com/office/drawing/2014/main" id="{1F6D9C21-6D59-4CED-86A6-E01ABDD95348}"/>
              </a:ext>
            </a:extLst>
          </p:cNvPr>
          <p:cNvSpPr>
            <a:spLocks noGrp="1"/>
          </p:cNvSpPr>
          <p:nvPr>
            <p:ph type="title"/>
          </p:nvPr>
        </p:nvSpPr>
        <p:spPr/>
        <p:txBody>
          <a:bodyPr/>
          <a:lstStyle/>
          <a:p>
            <a:pPr lvl="0"/>
            <a:r>
              <a:rPr lang="en-US" sz="4000" dirty="0"/>
              <a:t>3. Frequent Delivery</a:t>
            </a:r>
            <a:endParaRPr lang="en-US" dirty="0"/>
          </a:p>
        </p:txBody>
      </p:sp>
      <p:sp>
        <p:nvSpPr>
          <p:cNvPr id="4" name="Slide Number Placeholder 3">
            <a:extLst>
              <a:ext uri="{FF2B5EF4-FFF2-40B4-BE49-F238E27FC236}">
                <a16:creationId xmlns:a16="http://schemas.microsoft.com/office/drawing/2014/main" id="{89D288AD-6EBA-4969-8B7D-136A45DB016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val="165489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1E9E77-EAF8-4716-BC93-DF7355CAF98E}"/>
              </a:ext>
            </a:extLst>
          </p:cNvPr>
          <p:cNvPicPr>
            <a:picLocks noChangeAspect="1"/>
          </p:cNvPicPr>
          <p:nvPr/>
        </p:nvPicPr>
        <p:blipFill>
          <a:blip r:embed="rId3"/>
          <a:stretch>
            <a:fillRect/>
          </a:stretch>
        </p:blipFill>
        <p:spPr>
          <a:xfrm>
            <a:off x="7152538" y="4434790"/>
            <a:ext cx="5126776" cy="2453148"/>
          </a:xfrm>
          <a:prstGeom prst="rect">
            <a:avLst/>
          </a:prstGeom>
        </p:spPr>
      </p:pic>
      <p:sp>
        <p:nvSpPr>
          <p:cNvPr id="2" name="Text Placeholder 1">
            <a:extLst>
              <a:ext uri="{FF2B5EF4-FFF2-40B4-BE49-F238E27FC236}">
                <a16:creationId xmlns:a16="http://schemas.microsoft.com/office/drawing/2014/main" id="{05DA95C8-AB7C-4308-A9B2-81CEC7143148}"/>
              </a:ext>
            </a:extLst>
          </p:cNvPr>
          <p:cNvSpPr>
            <a:spLocks noGrp="1"/>
          </p:cNvSpPr>
          <p:nvPr>
            <p:ph type="body" sz="quarter" idx="10"/>
          </p:nvPr>
        </p:nvSpPr>
        <p:spPr>
          <a:xfrm>
            <a:off x="20840" y="1129553"/>
            <a:ext cx="11974394" cy="5407727"/>
          </a:xfrm>
        </p:spPr>
        <p:txBody>
          <a:bodyPr>
            <a:normAutofit/>
          </a:bodyPr>
          <a:lstStyle/>
          <a:p>
            <a:pPr marL="0" indent="0">
              <a:buNone/>
            </a:pPr>
            <a:r>
              <a:rPr lang="en-US" sz="2800" i="1" dirty="0"/>
              <a:t>“Business people and developers must work </a:t>
            </a:r>
            <a:br>
              <a:rPr lang="en-US" sz="2800" i="1" dirty="0"/>
            </a:br>
            <a:r>
              <a:rPr lang="en-US" sz="2800" i="1" dirty="0"/>
              <a:t>together daily throughout the project.“</a:t>
            </a:r>
          </a:p>
          <a:p>
            <a:r>
              <a:rPr lang="en-US" sz="2800" dirty="0"/>
              <a:t>Creates a common knowledge</a:t>
            </a:r>
          </a:p>
          <a:p>
            <a:r>
              <a:rPr lang="en-US" sz="2800" dirty="0"/>
              <a:t>Developers get to know the business goal</a:t>
            </a:r>
          </a:p>
          <a:p>
            <a:r>
              <a:rPr lang="en-US" sz="2800" dirty="0"/>
              <a:t>Business see more about the technical background</a:t>
            </a:r>
          </a:p>
          <a:p>
            <a:r>
              <a:rPr lang="en-US" sz="2800" dirty="0"/>
              <a:t>It means a better product at the end of the cycle</a:t>
            </a:r>
          </a:p>
          <a:p>
            <a:r>
              <a:rPr lang="en-US" sz="2800" dirty="0"/>
              <a:t>It is often the best way to drive</a:t>
            </a:r>
            <a:r>
              <a:rPr lang="en-US" sz="2800" b="1" dirty="0"/>
              <a:t> </a:t>
            </a:r>
            <a:r>
              <a:rPr lang="en-US" sz="2800" b="1" dirty="0">
                <a:solidFill>
                  <a:srgbClr val="F2A40D"/>
                </a:solidFill>
              </a:rPr>
              <a:t>innovation</a:t>
            </a:r>
            <a:endParaRPr lang="en-US" sz="2800" b="1" dirty="0"/>
          </a:p>
          <a:p>
            <a:endParaRPr lang="en-US" sz="2800" b="1" dirty="0"/>
          </a:p>
          <a:p>
            <a:endParaRPr lang="en-US" sz="2800" b="1" dirty="0"/>
          </a:p>
        </p:txBody>
      </p:sp>
      <p:sp>
        <p:nvSpPr>
          <p:cNvPr id="3" name="Title 2">
            <a:extLst>
              <a:ext uri="{FF2B5EF4-FFF2-40B4-BE49-F238E27FC236}">
                <a16:creationId xmlns:a16="http://schemas.microsoft.com/office/drawing/2014/main" id="{E62B1A72-B1BE-4A0C-A5D6-CFBE2B74ADB3}"/>
              </a:ext>
            </a:extLst>
          </p:cNvPr>
          <p:cNvSpPr>
            <a:spLocks noGrp="1"/>
          </p:cNvSpPr>
          <p:nvPr>
            <p:ph type="title"/>
          </p:nvPr>
        </p:nvSpPr>
        <p:spPr/>
        <p:txBody>
          <a:bodyPr>
            <a:normAutofit/>
          </a:bodyPr>
          <a:lstStyle/>
          <a:p>
            <a:pPr lvl="0"/>
            <a:r>
              <a:rPr lang="en-US" sz="4000" dirty="0"/>
              <a:t>4. Team Collaboration</a:t>
            </a:r>
            <a:endParaRPr lang="en-US" dirty="0"/>
          </a:p>
        </p:txBody>
      </p:sp>
      <p:sp>
        <p:nvSpPr>
          <p:cNvPr id="4" name="Slide Number Placeholder 3">
            <a:extLst>
              <a:ext uri="{FF2B5EF4-FFF2-40B4-BE49-F238E27FC236}">
                <a16:creationId xmlns:a16="http://schemas.microsoft.com/office/drawing/2014/main" id="{E8438425-3BEE-4227-88C5-BB168D95BCD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40330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D3A2D-EDBB-4ABC-9DFA-717D3F9DAE14}"/>
              </a:ext>
            </a:extLst>
          </p:cNvPr>
          <p:cNvSpPr>
            <a:spLocks noGrp="1"/>
          </p:cNvSpPr>
          <p:nvPr>
            <p:ph type="body" sz="quarter" idx="10"/>
          </p:nvPr>
        </p:nvSpPr>
        <p:spPr/>
        <p:txBody>
          <a:bodyPr>
            <a:noAutofit/>
          </a:bodyPr>
          <a:lstStyle/>
          <a:p>
            <a:pPr marL="0" indent="0">
              <a:buNone/>
            </a:pPr>
            <a:r>
              <a:rPr lang="en-US" sz="2800" dirty="0"/>
              <a:t>“Build projects around motivated individuals. </a:t>
            </a:r>
            <a:br>
              <a:rPr lang="en-US" sz="2800" dirty="0"/>
            </a:br>
            <a:r>
              <a:rPr lang="en-US" sz="2800" dirty="0"/>
              <a:t>Give them the environment and support they need, </a:t>
            </a:r>
            <a:br>
              <a:rPr lang="en-US" sz="2800" dirty="0"/>
            </a:br>
            <a:r>
              <a:rPr lang="en-US" sz="2800" dirty="0"/>
              <a:t>and trust them to get the job done. “</a:t>
            </a:r>
          </a:p>
          <a:p>
            <a:pPr>
              <a:lnSpc>
                <a:spcPct val="100000"/>
              </a:lnSpc>
            </a:pPr>
            <a:r>
              <a:rPr lang="en-US" sz="2800" dirty="0"/>
              <a:t>It was easy to motivate employee when building pyramids</a:t>
            </a:r>
          </a:p>
          <a:p>
            <a:pPr lvl="1">
              <a:lnSpc>
                <a:spcPct val="100000"/>
              </a:lnSpc>
              <a:spcBef>
                <a:spcPts val="0"/>
              </a:spcBef>
              <a:spcAft>
                <a:spcPts val="0"/>
              </a:spcAft>
            </a:pPr>
            <a:r>
              <a:rPr lang="en-US" sz="2800" dirty="0"/>
              <a:t>Try not to micromanage</a:t>
            </a:r>
          </a:p>
          <a:p>
            <a:pPr lvl="1">
              <a:lnSpc>
                <a:spcPct val="100000"/>
              </a:lnSpc>
              <a:spcBef>
                <a:spcPts val="0"/>
              </a:spcBef>
              <a:spcAft>
                <a:spcPts val="0"/>
              </a:spcAft>
            </a:pPr>
            <a:r>
              <a:rPr lang="en-US" sz="2800" dirty="0"/>
              <a:t>Motivation factors are different for every individual</a:t>
            </a:r>
          </a:p>
          <a:p>
            <a:pPr lvl="1">
              <a:lnSpc>
                <a:spcPct val="100000"/>
              </a:lnSpc>
              <a:spcBef>
                <a:spcPts val="0"/>
              </a:spcBef>
              <a:spcAft>
                <a:spcPts val="0"/>
              </a:spcAft>
            </a:pPr>
            <a:r>
              <a:rPr lang="en-US" sz="2800" dirty="0"/>
              <a:t>In Agile setup the manager’s role is a servant role:</a:t>
            </a:r>
          </a:p>
          <a:p>
            <a:pPr lvl="2">
              <a:lnSpc>
                <a:spcPct val="100000"/>
              </a:lnSpc>
              <a:spcBef>
                <a:spcPts val="0"/>
              </a:spcBef>
              <a:spcAft>
                <a:spcPts val="0"/>
              </a:spcAft>
            </a:pPr>
            <a:r>
              <a:rPr lang="en-US" sz="2800" dirty="0"/>
              <a:t>Support and protect the employees</a:t>
            </a:r>
          </a:p>
          <a:p>
            <a:pPr lvl="2">
              <a:lnSpc>
                <a:spcPct val="100000"/>
              </a:lnSpc>
              <a:spcBef>
                <a:spcPts val="0"/>
              </a:spcBef>
              <a:spcAft>
                <a:spcPts val="0"/>
              </a:spcAft>
            </a:pPr>
            <a:r>
              <a:rPr lang="en-US" sz="2800" dirty="0"/>
              <a:t>Remove fear from failure</a:t>
            </a:r>
          </a:p>
          <a:p>
            <a:pPr lvl="2">
              <a:lnSpc>
                <a:spcPct val="100000"/>
              </a:lnSpc>
              <a:spcBef>
                <a:spcPts val="0"/>
              </a:spcBef>
              <a:spcAft>
                <a:spcPts val="0"/>
              </a:spcAft>
            </a:pPr>
            <a:r>
              <a:rPr lang="en-US" sz="2800" dirty="0"/>
              <a:t>Clearly communicate the business goals</a:t>
            </a:r>
          </a:p>
          <a:p>
            <a:pPr lvl="2">
              <a:lnSpc>
                <a:spcPct val="100000"/>
              </a:lnSpc>
              <a:spcBef>
                <a:spcPts val="0"/>
              </a:spcBef>
              <a:spcAft>
                <a:spcPts val="0"/>
              </a:spcAft>
            </a:pPr>
            <a:r>
              <a:rPr lang="en-US" sz="2800" dirty="0"/>
              <a:t>Be a caretaker</a:t>
            </a:r>
          </a:p>
          <a:p>
            <a:pPr lvl="2">
              <a:lnSpc>
                <a:spcPct val="100000"/>
              </a:lnSpc>
              <a:spcBef>
                <a:spcPts val="0"/>
              </a:spcBef>
              <a:spcAft>
                <a:spcPts val="0"/>
              </a:spcAft>
            </a:pPr>
            <a:r>
              <a:rPr lang="en-US" sz="2800" dirty="0"/>
              <a:t>Nurtures a learning culture</a:t>
            </a:r>
          </a:p>
        </p:txBody>
      </p:sp>
      <p:sp>
        <p:nvSpPr>
          <p:cNvPr id="3" name="Title 2">
            <a:extLst>
              <a:ext uri="{FF2B5EF4-FFF2-40B4-BE49-F238E27FC236}">
                <a16:creationId xmlns:a16="http://schemas.microsoft.com/office/drawing/2014/main" id="{A4479EB5-BD2F-4B81-91E4-CA1FF4345E5C}"/>
              </a:ext>
            </a:extLst>
          </p:cNvPr>
          <p:cNvSpPr>
            <a:spLocks noGrp="1"/>
          </p:cNvSpPr>
          <p:nvPr>
            <p:ph type="title"/>
          </p:nvPr>
        </p:nvSpPr>
        <p:spPr/>
        <p:txBody>
          <a:bodyPr/>
          <a:lstStyle/>
          <a:p>
            <a:pPr lvl="0"/>
            <a:r>
              <a:rPr lang="en-US" sz="4000" dirty="0"/>
              <a:t>5. Motivating Environment</a:t>
            </a:r>
            <a:endParaRPr lang="en-US" dirty="0"/>
          </a:p>
        </p:txBody>
      </p:sp>
      <p:sp>
        <p:nvSpPr>
          <p:cNvPr id="4" name="Slide Number Placeholder 3">
            <a:extLst>
              <a:ext uri="{FF2B5EF4-FFF2-40B4-BE49-F238E27FC236}">
                <a16:creationId xmlns:a16="http://schemas.microsoft.com/office/drawing/2014/main" id="{CB753AAE-C9F8-4361-9170-9E0E0D1EC68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17</a:t>
            </a:fld>
            <a:endParaRPr lang="en-US" dirty="0"/>
          </a:p>
        </p:txBody>
      </p:sp>
    </p:spTree>
    <p:extLst>
      <p:ext uri="{BB962C8B-B14F-4D97-AF65-F5344CB8AC3E}">
        <p14:creationId xmlns:p14="http://schemas.microsoft.com/office/powerpoint/2010/main" val="89287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E76D1-0695-4FFB-A1AB-08ECE697C30F}"/>
              </a:ext>
            </a:extLst>
          </p:cNvPr>
          <p:cNvSpPr>
            <a:spLocks noGrp="1"/>
          </p:cNvSpPr>
          <p:nvPr>
            <p:ph type="body" sz="quarter" idx="10"/>
          </p:nvPr>
        </p:nvSpPr>
        <p:spPr/>
        <p:txBody>
          <a:bodyPr>
            <a:noAutofit/>
          </a:bodyPr>
          <a:lstStyle/>
          <a:p>
            <a:pPr marL="0" indent="0">
              <a:buNone/>
            </a:pPr>
            <a:r>
              <a:rPr lang="en-US" sz="2800" i="1" dirty="0"/>
              <a:t>“The most efficient and effective method of </a:t>
            </a:r>
            <a:br>
              <a:rPr lang="en-US" sz="2800" i="1" dirty="0"/>
            </a:br>
            <a:r>
              <a:rPr lang="en-US" sz="2800" i="1" dirty="0"/>
              <a:t>conveying information to and within a development </a:t>
            </a:r>
            <a:br>
              <a:rPr lang="en-US" sz="2800" i="1" dirty="0"/>
            </a:br>
            <a:r>
              <a:rPr lang="en-US" sz="2800" i="1" dirty="0"/>
              <a:t>team is face-to-face conversation.“</a:t>
            </a:r>
          </a:p>
          <a:p>
            <a:pPr>
              <a:spcBef>
                <a:spcPts val="0"/>
              </a:spcBef>
              <a:spcAft>
                <a:spcPts val="0"/>
              </a:spcAft>
            </a:pPr>
            <a:r>
              <a:rPr lang="en-US" sz="2800" dirty="0"/>
              <a:t>Ideally all team members should be in the same location</a:t>
            </a:r>
          </a:p>
          <a:p>
            <a:pPr>
              <a:spcBef>
                <a:spcPts val="0"/>
              </a:spcBef>
              <a:spcAft>
                <a:spcPts val="0"/>
              </a:spcAft>
            </a:pPr>
            <a:r>
              <a:rPr lang="en-US" sz="2800" dirty="0"/>
              <a:t>Team Size – 2 pizzas team</a:t>
            </a:r>
          </a:p>
          <a:p>
            <a:pPr>
              <a:spcBef>
                <a:spcPts val="0"/>
              </a:spcBef>
              <a:spcAft>
                <a:spcPts val="0"/>
              </a:spcAft>
            </a:pPr>
            <a:r>
              <a:rPr lang="en-US" sz="2800" dirty="0"/>
              <a:t>Communication in Agile setup vs communication in “traditional” project management</a:t>
            </a:r>
          </a:p>
          <a:p>
            <a:pPr>
              <a:spcBef>
                <a:spcPts val="0"/>
              </a:spcBef>
              <a:spcAft>
                <a:spcPts val="0"/>
              </a:spcAft>
            </a:pPr>
            <a:r>
              <a:rPr lang="en-US" sz="2800" dirty="0"/>
              <a:t>Remote vs Onsite presence:</a:t>
            </a:r>
          </a:p>
          <a:p>
            <a:pPr lvl="1">
              <a:spcBef>
                <a:spcPts val="0"/>
              </a:spcBef>
              <a:spcAft>
                <a:spcPts val="0"/>
              </a:spcAft>
            </a:pPr>
            <a:r>
              <a:rPr lang="en-US" sz="2800" dirty="0"/>
              <a:t>is “face to face” possible when the team is distributed?</a:t>
            </a:r>
          </a:p>
          <a:p>
            <a:pPr lvl="1">
              <a:spcBef>
                <a:spcPts val="0"/>
              </a:spcBef>
              <a:spcAft>
                <a:spcPts val="0"/>
              </a:spcAft>
            </a:pPr>
            <a:r>
              <a:rPr lang="en-US" sz="2800" dirty="0"/>
              <a:t>can we have “pair programming” in a distributed team?  </a:t>
            </a:r>
          </a:p>
          <a:p>
            <a:endParaRPr lang="en-US" sz="2800" dirty="0"/>
          </a:p>
        </p:txBody>
      </p:sp>
      <p:sp>
        <p:nvSpPr>
          <p:cNvPr id="3" name="Title 2">
            <a:extLst>
              <a:ext uri="{FF2B5EF4-FFF2-40B4-BE49-F238E27FC236}">
                <a16:creationId xmlns:a16="http://schemas.microsoft.com/office/drawing/2014/main" id="{3A71FB3C-270A-4555-AF66-32C1FE65F055}"/>
              </a:ext>
            </a:extLst>
          </p:cNvPr>
          <p:cNvSpPr>
            <a:spLocks noGrp="1"/>
          </p:cNvSpPr>
          <p:nvPr>
            <p:ph type="title"/>
          </p:nvPr>
        </p:nvSpPr>
        <p:spPr/>
        <p:txBody>
          <a:bodyPr/>
          <a:lstStyle/>
          <a:p>
            <a:pPr lvl="0"/>
            <a:r>
              <a:rPr lang="en-US" sz="4000" dirty="0"/>
              <a:t>6. Effective Communication</a:t>
            </a:r>
            <a:endParaRPr lang="en-US" dirty="0"/>
          </a:p>
        </p:txBody>
      </p:sp>
      <p:sp>
        <p:nvSpPr>
          <p:cNvPr id="4" name="Slide Number Placeholder 3">
            <a:extLst>
              <a:ext uri="{FF2B5EF4-FFF2-40B4-BE49-F238E27FC236}">
                <a16:creationId xmlns:a16="http://schemas.microsoft.com/office/drawing/2014/main" id="{145B35E7-E166-461F-9122-C1CCC6F96F5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val="89809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2C84D5-20FF-4750-BDD1-50F21207BEDB}"/>
              </a:ext>
            </a:extLst>
          </p:cNvPr>
          <p:cNvSpPr>
            <a:spLocks noGrp="1"/>
          </p:cNvSpPr>
          <p:nvPr>
            <p:ph type="body" sz="quarter" idx="10"/>
          </p:nvPr>
        </p:nvSpPr>
        <p:spPr>
          <a:xfrm>
            <a:off x="177138" y="1225620"/>
            <a:ext cx="11818096" cy="5480421"/>
          </a:xfrm>
        </p:spPr>
        <p:txBody>
          <a:bodyPr>
            <a:normAutofit/>
          </a:bodyPr>
          <a:lstStyle/>
          <a:p>
            <a:pPr>
              <a:spcBef>
                <a:spcPts val="0"/>
              </a:spcBef>
              <a:spcAft>
                <a:spcPts val="0"/>
              </a:spcAft>
            </a:pPr>
            <a:r>
              <a:rPr lang="en-US" sz="2800" dirty="0"/>
              <a:t>Types of distributed teams:</a:t>
            </a:r>
          </a:p>
          <a:p>
            <a:pPr lvl="1">
              <a:spcBef>
                <a:spcPts val="0"/>
              </a:spcBef>
              <a:spcAft>
                <a:spcPts val="0"/>
              </a:spcAft>
            </a:pPr>
            <a:r>
              <a:rPr lang="en-US" sz="2800" dirty="0"/>
              <a:t>Co-located</a:t>
            </a:r>
          </a:p>
          <a:p>
            <a:pPr lvl="1">
              <a:spcBef>
                <a:spcPts val="0"/>
              </a:spcBef>
              <a:spcAft>
                <a:spcPts val="0"/>
              </a:spcAft>
            </a:pPr>
            <a:r>
              <a:rPr lang="en-US" sz="2800" dirty="0"/>
              <a:t>Multi-site team</a:t>
            </a:r>
          </a:p>
          <a:p>
            <a:pPr lvl="1">
              <a:spcBef>
                <a:spcPts val="0"/>
              </a:spcBef>
              <a:spcAft>
                <a:spcPts val="0"/>
              </a:spcAft>
            </a:pPr>
            <a:r>
              <a:rPr lang="en-US" sz="2800" dirty="0"/>
              <a:t>Satellite workers</a:t>
            </a:r>
          </a:p>
          <a:p>
            <a:pPr lvl="1">
              <a:spcBef>
                <a:spcPts val="0"/>
              </a:spcBef>
              <a:spcAft>
                <a:spcPts val="0"/>
              </a:spcAft>
            </a:pPr>
            <a:r>
              <a:rPr lang="en-US" sz="2800" dirty="0"/>
              <a:t>A remote-first</a:t>
            </a:r>
          </a:p>
          <a:p>
            <a:pPr>
              <a:spcBef>
                <a:spcPts val="0"/>
              </a:spcBef>
              <a:spcAft>
                <a:spcPts val="0"/>
              </a:spcAft>
            </a:pPr>
            <a:r>
              <a:rPr lang="en-US" sz="2800" dirty="0"/>
              <a:t>Pros and Cons of distributed teams</a:t>
            </a:r>
          </a:p>
          <a:p>
            <a:pPr>
              <a:spcBef>
                <a:spcPts val="0"/>
              </a:spcBef>
              <a:spcAft>
                <a:spcPts val="0"/>
              </a:spcAft>
            </a:pPr>
            <a:r>
              <a:rPr lang="en-US" sz="2800" dirty="0"/>
              <a:t>How to overcome the challenge? </a:t>
            </a:r>
          </a:p>
        </p:txBody>
      </p:sp>
      <p:sp>
        <p:nvSpPr>
          <p:cNvPr id="3" name="Title 2">
            <a:extLst>
              <a:ext uri="{FF2B5EF4-FFF2-40B4-BE49-F238E27FC236}">
                <a16:creationId xmlns:a16="http://schemas.microsoft.com/office/drawing/2014/main" id="{2BE3FB3E-CAA0-439B-B4A3-D3264F5A0483}"/>
              </a:ext>
            </a:extLst>
          </p:cNvPr>
          <p:cNvSpPr>
            <a:spLocks noGrp="1"/>
          </p:cNvSpPr>
          <p:nvPr>
            <p:ph type="title"/>
          </p:nvPr>
        </p:nvSpPr>
        <p:spPr/>
        <p:txBody>
          <a:bodyPr/>
          <a:lstStyle/>
          <a:p>
            <a:r>
              <a:rPr lang="en-US" dirty="0"/>
              <a:t>6. Effective Communication</a:t>
            </a:r>
          </a:p>
        </p:txBody>
      </p:sp>
      <p:sp>
        <p:nvSpPr>
          <p:cNvPr id="4" name="Slide Number Placeholder 3">
            <a:extLst>
              <a:ext uri="{FF2B5EF4-FFF2-40B4-BE49-F238E27FC236}">
                <a16:creationId xmlns:a16="http://schemas.microsoft.com/office/drawing/2014/main" id="{28229D10-A864-44FE-96A9-5ACB99F528E4}"/>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19</a:t>
            </a:fld>
            <a:endParaRPr lang="en-US" dirty="0"/>
          </a:p>
        </p:txBody>
      </p:sp>
      <p:pic>
        <p:nvPicPr>
          <p:cNvPr id="5" name="Picture 4">
            <a:extLst>
              <a:ext uri="{FF2B5EF4-FFF2-40B4-BE49-F238E27FC236}">
                <a16:creationId xmlns:a16="http://schemas.microsoft.com/office/drawing/2014/main" id="{2395699B-8687-4462-AA10-2C6EFE16D5CC}"/>
              </a:ext>
            </a:extLst>
          </p:cNvPr>
          <p:cNvPicPr>
            <a:picLocks noChangeAspect="1"/>
          </p:cNvPicPr>
          <p:nvPr/>
        </p:nvPicPr>
        <p:blipFill>
          <a:blip r:embed="rId2"/>
          <a:stretch>
            <a:fillRect/>
          </a:stretch>
        </p:blipFill>
        <p:spPr>
          <a:xfrm>
            <a:off x="6500244" y="1225620"/>
            <a:ext cx="1634758" cy="1352903"/>
          </a:xfrm>
          <a:prstGeom prst="rect">
            <a:avLst/>
          </a:prstGeom>
        </p:spPr>
      </p:pic>
      <p:pic>
        <p:nvPicPr>
          <p:cNvPr id="6" name="Picture 5">
            <a:extLst>
              <a:ext uri="{FF2B5EF4-FFF2-40B4-BE49-F238E27FC236}">
                <a16:creationId xmlns:a16="http://schemas.microsoft.com/office/drawing/2014/main" id="{E67FB2EF-D30A-466D-AF1F-9FD8ED6AE74A}"/>
              </a:ext>
            </a:extLst>
          </p:cNvPr>
          <p:cNvPicPr>
            <a:picLocks noChangeAspect="1"/>
          </p:cNvPicPr>
          <p:nvPr/>
        </p:nvPicPr>
        <p:blipFill>
          <a:blip r:embed="rId3"/>
          <a:stretch>
            <a:fillRect/>
          </a:stretch>
        </p:blipFill>
        <p:spPr>
          <a:xfrm>
            <a:off x="7562832" y="2572354"/>
            <a:ext cx="1768640" cy="1352904"/>
          </a:xfrm>
          <a:prstGeom prst="rect">
            <a:avLst/>
          </a:prstGeom>
        </p:spPr>
      </p:pic>
      <p:pic>
        <p:nvPicPr>
          <p:cNvPr id="7" name="Picture 6">
            <a:extLst>
              <a:ext uri="{FF2B5EF4-FFF2-40B4-BE49-F238E27FC236}">
                <a16:creationId xmlns:a16="http://schemas.microsoft.com/office/drawing/2014/main" id="{54843FD5-4A45-42E2-87FB-91DBBCA762EC}"/>
              </a:ext>
            </a:extLst>
          </p:cNvPr>
          <p:cNvPicPr>
            <a:picLocks noChangeAspect="1"/>
          </p:cNvPicPr>
          <p:nvPr/>
        </p:nvPicPr>
        <p:blipFill>
          <a:blip r:embed="rId4"/>
          <a:stretch>
            <a:fillRect/>
          </a:stretch>
        </p:blipFill>
        <p:spPr>
          <a:xfrm>
            <a:off x="8578633" y="3804150"/>
            <a:ext cx="1684084" cy="1352904"/>
          </a:xfrm>
          <a:prstGeom prst="rect">
            <a:avLst/>
          </a:prstGeom>
        </p:spPr>
      </p:pic>
      <p:pic>
        <p:nvPicPr>
          <p:cNvPr id="8" name="Picture 7">
            <a:extLst>
              <a:ext uri="{FF2B5EF4-FFF2-40B4-BE49-F238E27FC236}">
                <a16:creationId xmlns:a16="http://schemas.microsoft.com/office/drawing/2014/main" id="{7ACBFD32-82D4-47EC-8404-65EA6DA2466A}"/>
              </a:ext>
            </a:extLst>
          </p:cNvPr>
          <p:cNvPicPr>
            <a:picLocks noChangeAspect="1"/>
          </p:cNvPicPr>
          <p:nvPr/>
        </p:nvPicPr>
        <p:blipFill>
          <a:blip r:embed="rId5"/>
          <a:stretch>
            <a:fillRect/>
          </a:stretch>
        </p:blipFill>
        <p:spPr>
          <a:xfrm>
            <a:off x="9797772" y="5157054"/>
            <a:ext cx="1768640" cy="1313847"/>
          </a:xfrm>
          <a:prstGeom prst="rect">
            <a:avLst/>
          </a:prstGeom>
        </p:spPr>
      </p:pic>
    </p:spTree>
    <p:extLst>
      <p:ext uri="{BB962C8B-B14F-4D97-AF65-F5344CB8AC3E}">
        <p14:creationId xmlns:p14="http://schemas.microsoft.com/office/powerpoint/2010/main" val="42420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p:txBody>
          <a:bodyPr>
            <a:normAutofit/>
          </a:bodyPr>
          <a:lstStyle/>
          <a:p>
            <a:pPr marL="446088" indent="-446088">
              <a:lnSpc>
                <a:spcPts val="4000"/>
              </a:lnSpc>
              <a:buFontTx/>
              <a:buAutoNum type="arabicPeriod"/>
            </a:pPr>
            <a:r>
              <a:rPr lang="en-US" dirty="0"/>
              <a:t>Where did we finish? </a:t>
            </a:r>
          </a:p>
          <a:p>
            <a:pPr marL="446088" indent="-446088">
              <a:lnSpc>
                <a:spcPts val="4000"/>
              </a:lnSpc>
              <a:buFontTx/>
              <a:buAutoNum type="arabicPeriod"/>
            </a:pPr>
            <a:r>
              <a:rPr lang="en-US" dirty="0"/>
              <a:t>Agile Values</a:t>
            </a:r>
            <a:endParaRPr lang="bg-BG" dirty="0"/>
          </a:p>
          <a:p>
            <a:pPr marL="446088" indent="-446088">
              <a:lnSpc>
                <a:spcPts val="4000"/>
              </a:lnSpc>
              <a:buFontTx/>
              <a:buAutoNum type="arabicPeriod"/>
            </a:pPr>
            <a:r>
              <a:rPr lang="en-US" dirty="0"/>
              <a:t>Agile Principles</a:t>
            </a:r>
            <a:endParaRPr lang="bg-BG" dirty="0"/>
          </a:p>
          <a:p>
            <a:pPr marL="446088" indent="-446088">
              <a:lnSpc>
                <a:spcPts val="4000"/>
              </a:lnSpc>
              <a:buFontTx/>
              <a:buAutoNum type="arabicPeriod"/>
            </a:pPr>
            <a:r>
              <a:rPr lang="en-US" dirty="0"/>
              <a:t>Agile Practices</a:t>
            </a:r>
          </a:p>
        </p:txBody>
      </p:sp>
      <p:sp>
        <p:nvSpPr>
          <p:cNvPr id="2" name="Slide Number Placeholder 1"/>
          <p:cNvSpPr>
            <a:spLocks noGrp="1"/>
          </p:cNvSpPr>
          <p:nvPr>
            <p:ph type="sldNum" sz="quarter" idx="16"/>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21F77E-4869-4815-90DB-AA097DAD9F02}"/>
              </a:ext>
            </a:extLst>
          </p:cNvPr>
          <p:cNvSpPr>
            <a:spLocks noGrp="1"/>
          </p:cNvSpPr>
          <p:nvPr>
            <p:ph type="body" sz="quarter" idx="10"/>
          </p:nvPr>
        </p:nvSpPr>
        <p:spPr>
          <a:xfrm>
            <a:off x="190402" y="1196125"/>
            <a:ext cx="11818096" cy="5784778"/>
          </a:xfrm>
        </p:spPr>
        <p:txBody>
          <a:bodyPr>
            <a:normAutofit/>
          </a:bodyPr>
          <a:lstStyle/>
          <a:p>
            <a:pPr marL="0" indent="0">
              <a:buNone/>
            </a:pPr>
            <a:r>
              <a:rPr lang="en-US" sz="2800" i="1" dirty="0"/>
              <a:t>“Working software is the primary measure of progress.”</a:t>
            </a:r>
          </a:p>
          <a:p>
            <a:pPr>
              <a:spcBef>
                <a:spcPts val="0"/>
              </a:spcBef>
              <a:spcAft>
                <a:spcPts val="0"/>
              </a:spcAft>
            </a:pPr>
            <a:r>
              <a:rPr lang="en-US" sz="2800" dirty="0"/>
              <a:t>Software is considered as complete when it is tested and accepted by the end-user</a:t>
            </a:r>
          </a:p>
          <a:p>
            <a:pPr>
              <a:spcBef>
                <a:spcPts val="0"/>
              </a:spcBef>
              <a:spcAft>
                <a:spcPts val="0"/>
              </a:spcAft>
            </a:pPr>
            <a:r>
              <a:rPr lang="en-US" sz="2800" dirty="0"/>
              <a:t>Now the answer is simple: The feature is working. Or not!</a:t>
            </a:r>
          </a:p>
          <a:p>
            <a:pPr>
              <a:spcBef>
                <a:spcPts val="0"/>
              </a:spcBef>
              <a:spcAft>
                <a:spcPts val="0"/>
              </a:spcAft>
            </a:pPr>
            <a:r>
              <a:rPr lang="en-US" sz="2800" dirty="0"/>
              <a:t>Perfection as an enemy to progress</a:t>
            </a:r>
          </a:p>
          <a:p>
            <a:pPr>
              <a:spcBef>
                <a:spcPts val="0"/>
              </a:spcBef>
              <a:spcAft>
                <a:spcPts val="0"/>
              </a:spcAft>
            </a:pPr>
            <a:r>
              <a:rPr lang="en-US" sz="2800" dirty="0"/>
              <a:t>The minimal requirement goals are met</a:t>
            </a:r>
          </a:p>
          <a:p>
            <a:pPr>
              <a:spcBef>
                <a:spcPts val="0"/>
              </a:spcBef>
              <a:spcAft>
                <a:spcPts val="0"/>
              </a:spcAft>
            </a:pPr>
            <a:r>
              <a:rPr lang="en-US" sz="2800" dirty="0"/>
              <a:t>80% of written code does not mean anything to the customer</a:t>
            </a:r>
          </a:p>
          <a:p>
            <a:pPr>
              <a:spcBef>
                <a:spcPts val="0"/>
              </a:spcBef>
              <a:spcAft>
                <a:spcPts val="0"/>
              </a:spcAft>
            </a:pPr>
            <a:r>
              <a:rPr lang="en-US" sz="2800" dirty="0"/>
              <a:t>Working software = Successful product</a:t>
            </a:r>
          </a:p>
          <a:p>
            <a:pPr marL="0" indent="0">
              <a:buNone/>
            </a:pPr>
            <a:endParaRPr lang="en-US" sz="2800" dirty="0"/>
          </a:p>
        </p:txBody>
      </p:sp>
      <p:sp>
        <p:nvSpPr>
          <p:cNvPr id="3" name="Title 2">
            <a:extLst>
              <a:ext uri="{FF2B5EF4-FFF2-40B4-BE49-F238E27FC236}">
                <a16:creationId xmlns:a16="http://schemas.microsoft.com/office/drawing/2014/main" id="{8B7012D4-D9DE-4917-8DCB-A551991192B6}"/>
              </a:ext>
            </a:extLst>
          </p:cNvPr>
          <p:cNvSpPr>
            <a:spLocks noGrp="1"/>
          </p:cNvSpPr>
          <p:nvPr>
            <p:ph type="title"/>
          </p:nvPr>
        </p:nvSpPr>
        <p:spPr/>
        <p:txBody>
          <a:bodyPr/>
          <a:lstStyle/>
          <a:p>
            <a:pPr lvl="0"/>
            <a:r>
              <a:rPr lang="en-US" sz="4000" dirty="0"/>
              <a:t>7. Working Software</a:t>
            </a:r>
            <a:endParaRPr lang="en-US" dirty="0"/>
          </a:p>
        </p:txBody>
      </p:sp>
      <p:sp>
        <p:nvSpPr>
          <p:cNvPr id="4" name="Slide Number Placeholder 3">
            <a:extLst>
              <a:ext uri="{FF2B5EF4-FFF2-40B4-BE49-F238E27FC236}">
                <a16:creationId xmlns:a16="http://schemas.microsoft.com/office/drawing/2014/main" id="{D66C281D-6B93-4E8D-BF50-A839B9A697D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20</a:t>
            </a:fld>
            <a:endParaRPr lang="en-US" dirty="0"/>
          </a:p>
        </p:txBody>
      </p:sp>
    </p:spTree>
    <p:extLst>
      <p:ext uri="{BB962C8B-B14F-4D97-AF65-F5344CB8AC3E}">
        <p14:creationId xmlns:p14="http://schemas.microsoft.com/office/powerpoint/2010/main" val="2211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A6FA89-5584-4F0C-BD3B-75E2060B5677}"/>
              </a:ext>
            </a:extLst>
          </p:cNvPr>
          <p:cNvSpPr>
            <a:spLocks noGrp="1"/>
          </p:cNvSpPr>
          <p:nvPr>
            <p:ph type="body" sz="quarter" idx="10"/>
          </p:nvPr>
        </p:nvSpPr>
        <p:spPr>
          <a:xfrm>
            <a:off x="190402" y="1196125"/>
            <a:ext cx="11818096" cy="5391487"/>
          </a:xfrm>
        </p:spPr>
        <p:txBody>
          <a:bodyPr>
            <a:normAutofit/>
          </a:bodyPr>
          <a:lstStyle/>
          <a:p>
            <a:pPr marL="0" indent="0">
              <a:buNone/>
            </a:pPr>
            <a:r>
              <a:rPr lang="en-US" sz="2800" i="1" dirty="0"/>
              <a:t>“Agile processes promote sustainable development. </a:t>
            </a:r>
            <a:br>
              <a:rPr lang="en-US" sz="2800" i="1" dirty="0"/>
            </a:br>
            <a:r>
              <a:rPr lang="en-US" sz="2800" i="1" dirty="0"/>
              <a:t>The sponsors, developers, and users should be able </a:t>
            </a:r>
            <a:br>
              <a:rPr lang="en-US" sz="2800" i="1" dirty="0"/>
            </a:br>
            <a:r>
              <a:rPr lang="en-US" sz="2800" i="1" dirty="0"/>
              <a:t>to maintain a constant pace indefinitely. “</a:t>
            </a:r>
          </a:p>
          <a:p>
            <a:pPr>
              <a:spcBef>
                <a:spcPts val="0"/>
              </a:spcBef>
              <a:spcAft>
                <a:spcPts val="0"/>
              </a:spcAft>
            </a:pPr>
            <a:r>
              <a:rPr lang="en-US" sz="2800" dirty="0"/>
              <a:t>It is a marathon, not a one time run</a:t>
            </a:r>
          </a:p>
          <a:p>
            <a:pPr>
              <a:spcBef>
                <a:spcPts val="0"/>
              </a:spcBef>
              <a:spcAft>
                <a:spcPts val="0"/>
              </a:spcAft>
            </a:pPr>
            <a:r>
              <a:rPr lang="en-US" sz="2800" dirty="0"/>
              <a:t>Burnout is the fastest way to demotivated employees</a:t>
            </a:r>
          </a:p>
          <a:p>
            <a:pPr>
              <a:spcBef>
                <a:spcPts val="0"/>
              </a:spcBef>
              <a:spcAft>
                <a:spcPts val="0"/>
              </a:spcAft>
            </a:pPr>
            <a:r>
              <a:rPr lang="en-US" sz="2800" dirty="0"/>
              <a:t>Treat people with respect and respect the experts</a:t>
            </a:r>
          </a:p>
          <a:p>
            <a:pPr>
              <a:spcBef>
                <a:spcPts val="0"/>
              </a:spcBef>
              <a:spcAft>
                <a:spcPts val="0"/>
              </a:spcAft>
            </a:pPr>
            <a:r>
              <a:rPr lang="en-US" sz="2800" dirty="0"/>
              <a:t>Create positive stress</a:t>
            </a:r>
          </a:p>
        </p:txBody>
      </p:sp>
      <p:sp>
        <p:nvSpPr>
          <p:cNvPr id="3" name="Title 2">
            <a:extLst>
              <a:ext uri="{FF2B5EF4-FFF2-40B4-BE49-F238E27FC236}">
                <a16:creationId xmlns:a16="http://schemas.microsoft.com/office/drawing/2014/main" id="{1B8577E6-ABC9-48C3-8F24-21EE647B3DEC}"/>
              </a:ext>
            </a:extLst>
          </p:cNvPr>
          <p:cNvSpPr>
            <a:spLocks noGrp="1"/>
          </p:cNvSpPr>
          <p:nvPr>
            <p:ph type="title"/>
          </p:nvPr>
        </p:nvSpPr>
        <p:spPr/>
        <p:txBody>
          <a:bodyPr/>
          <a:lstStyle/>
          <a:p>
            <a:r>
              <a:rPr lang="en-US" dirty="0"/>
              <a:t>8. Sustainability </a:t>
            </a:r>
          </a:p>
        </p:txBody>
      </p:sp>
      <p:sp>
        <p:nvSpPr>
          <p:cNvPr id="4" name="Slide Number Placeholder 3">
            <a:extLst>
              <a:ext uri="{FF2B5EF4-FFF2-40B4-BE49-F238E27FC236}">
                <a16:creationId xmlns:a16="http://schemas.microsoft.com/office/drawing/2014/main" id="{94640F88-1411-42A7-B620-A65C7B99895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21</a:t>
            </a:fld>
            <a:endParaRPr lang="en-US" dirty="0"/>
          </a:p>
        </p:txBody>
      </p:sp>
      <p:pic>
        <p:nvPicPr>
          <p:cNvPr id="5" name="Picture 4">
            <a:extLst>
              <a:ext uri="{FF2B5EF4-FFF2-40B4-BE49-F238E27FC236}">
                <a16:creationId xmlns:a16="http://schemas.microsoft.com/office/drawing/2014/main" id="{9FF0670F-76DF-469B-A096-F1E2B7616DC9}"/>
              </a:ext>
            </a:extLst>
          </p:cNvPr>
          <p:cNvPicPr>
            <a:picLocks noChangeAspect="1"/>
          </p:cNvPicPr>
          <p:nvPr/>
        </p:nvPicPr>
        <p:blipFill>
          <a:blip r:embed="rId3"/>
          <a:stretch>
            <a:fillRect/>
          </a:stretch>
        </p:blipFill>
        <p:spPr>
          <a:xfrm>
            <a:off x="7394183" y="4821617"/>
            <a:ext cx="2193320" cy="1825210"/>
          </a:xfrm>
          <a:prstGeom prst="rect">
            <a:avLst/>
          </a:prstGeom>
        </p:spPr>
      </p:pic>
      <p:pic>
        <p:nvPicPr>
          <p:cNvPr id="6" name="Picture 5">
            <a:extLst>
              <a:ext uri="{FF2B5EF4-FFF2-40B4-BE49-F238E27FC236}">
                <a16:creationId xmlns:a16="http://schemas.microsoft.com/office/drawing/2014/main" id="{C31A6807-CD38-47AB-821E-63F13A065871}"/>
              </a:ext>
            </a:extLst>
          </p:cNvPr>
          <p:cNvPicPr>
            <a:picLocks noChangeAspect="1"/>
          </p:cNvPicPr>
          <p:nvPr/>
        </p:nvPicPr>
        <p:blipFill>
          <a:blip r:embed="rId4"/>
          <a:stretch>
            <a:fillRect/>
          </a:stretch>
        </p:blipFill>
        <p:spPr>
          <a:xfrm>
            <a:off x="5266142" y="4833465"/>
            <a:ext cx="1900366" cy="1825210"/>
          </a:xfrm>
          <a:prstGeom prst="rect">
            <a:avLst/>
          </a:prstGeom>
        </p:spPr>
      </p:pic>
      <p:pic>
        <p:nvPicPr>
          <p:cNvPr id="7" name="Picture 6">
            <a:extLst>
              <a:ext uri="{FF2B5EF4-FFF2-40B4-BE49-F238E27FC236}">
                <a16:creationId xmlns:a16="http://schemas.microsoft.com/office/drawing/2014/main" id="{2B6596A7-E974-4250-9D26-C0932546325D}"/>
              </a:ext>
            </a:extLst>
          </p:cNvPr>
          <p:cNvPicPr>
            <a:picLocks noChangeAspect="1"/>
          </p:cNvPicPr>
          <p:nvPr/>
        </p:nvPicPr>
        <p:blipFill>
          <a:blip r:embed="rId5"/>
          <a:stretch>
            <a:fillRect/>
          </a:stretch>
        </p:blipFill>
        <p:spPr>
          <a:xfrm>
            <a:off x="9587503" y="4785781"/>
            <a:ext cx="2193320" cy="1801831"/>
          </a:xfrm>
          <a:prstGeom prst="rect">
            <a:avLst/>
          </a:prstGeom>
        </p:spPr>
      </p:pic>
    </p:spTree>
    <p:extLst>
      <p:ext uri="{BB962C8B-B14F-4D97-AF65-F5344CB8AC3E}">
        <p14:creationId xmlns:p14="http://schemas.microsoft.com/office/powerpoint/2010/main" val="13071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E94BC0-987C-4042-9D5E-73FE36F4361C}"/>
              </a:ext>
            </a:extLst>
          </p:cNvPr>
          <p:cNvSpPr>
            <a:spLocks noGrp="1"/>
          </p:cNvSpPr>
          <p:nvPr>
            <p:ph type="body" sz="quarter" idx="10"/>
          </p:nvPr>
        </p:nvSpPr>
        <p:spPr/>
        <p:txBody>
          <a:bodyPr>
            <a:normAutofit/>
          </a:bodyPr>
          <a:lstStyle/>
          <a:p>
            <a:pPr marL="0" indent="0">
              <a:buNone/>
            </a:pPr>
            <a:r>
              <a:rPr lang="en-US" sz="2800" i="1" dirty="0"/>
              <a:t>“Continuous attention to technical excellence and good design enhances agility. </a:t>
            </a:r>
          </a:p>
          <a:p>
            <a:r>
              <a:rPr lang="en-US" sz="2800" dirty="0"/>
              <a:t>In the software development there is a difference between “good” design and “complex” design</a:t>
            </a:r>
          </a:p>
          <a:p>
            <a:r>
              <a:rPr lang="en-US" sz="2800" dirty="0"/>
              <a:t>The same is applicable for “Technical Excellence” and “Complex Technique”</a:t>
            </a:r>
          </a:p>
          <a:p>
            <a:r>
              <a:rPr lang="en-US" sz="2800" dirty="0"/>
              <a:t>Use the right tools and frameworks </a:t>
            </a:r>
          </a:p>
          <a:p>
            <a:r>
              <a:rPr lang="en-US" sz="2800" dirty="0"/>
              <a:t>If something does not work for the project, then CHANGE it</a:t>
            </a:r>
          </a:p>
        </p:txBody>
      </p:sp>
      <p:sp>
        <p:nvSpPr>
          <p:cNvPr id="3" name="Title 2">
            <a:extLst>
              <a:ext uri="{FF2B5EF4-FFF2-40B4-BE49-F238E27FC236}">
                <a16:creationId xmlns:a16="http://schemas.microsoft.com/office/drawing/2014/main" id="{7D201D02-E9FE-42A9-B899-EFDAA48C16E8}"/>
              </a:ext>
            </a:extLst>
          </p:cNvPr>
          <p:cNvSpPr>
            <a:spLocks noGrp="1"/>
          </p:cNvSpPr>
          <p:nvPr>
            <p:ph type="title"/>
          </p:nvPr>
        </p:nvSpPr>
        <p:spPr/>
        <p:txBody>
          <a:bodyPr>
            <a:normAutofit/>
          </a:bodyPr>
          <a:lstStyle/>
          <a:p>
            <a:r>
              <a:rPr lang="en-US" dirty="0"/>
              <a:t>9. </a:t>
            </a:r>
            <a:r>
              <a:rPr lang="en-US" sz="4000" dirty="0"/>
              <a:t>Technical Excellence</a:t>
            </a:r>
            <a:endParaRPr lang="en-US" dirty="0"/>
          </a:p>
        </p:txBody>
      </p:sp>
      <p:sp>
        <p:nvSpPr>
          <p:cNvPr id="4" name="Slide Number Placeholder 3">
            <a:extLst>
              <a:ext uri="{FF2B5EF4-FFF2-40B4-BE49-F238E27FC236}">
                <a16:creationId xmlns:a16="http://schemas.microsoft.com/office/drawing/2014/main" id="{6CE1CE1F-0F52-49D7-8548-1E7CE2E0C3C1}"/>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22</a:t>
            </a:fld>
            <a:endParaRPr lang="en-US" dirty="0"/>
          </a:p>
        </p:txBody>
      </p:sp>
    </p:spTree>
    <p:extLst>
      <p:ext uri="{BB962C8B-B14F-4D97-AF65-F5344CB8AC3E}">
        <p14:creationId xmlns:p14="http://schemas.microsoft.com/office/powerpoint/2010/main" val="13420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A95C8-AB7C-4308-A9B2-81CEC7143148}"/>
              </a:ext>
            </a:extLst>
          </p:cNvPr>
          <p:cNvSpPr>
            <a:spLocks noGrp="1"/>
          </p:cNvSpPr>
          <p:nvPr>
            <p:ph type="body" sz="quarter" idx="10"/>
          </p:nvPr>
        </p:nvSpPr>
        <p:spPr>
          <a:xfrm>
            <a:off x="369084" y="1336214"/>
            <a:ext cx="11626150" cy="5201066"/>
          </a:xfrm>
        </p:spPr>
        <p:txBody>
          <a:bodyPr>
            <a:normAutofit/>
          </a:bodyPr>
          <a:lstStyle/>
          <a:p>
            <a:pPr marL="0" indent="0">
              <a:buNone/>
            </a:pPr>
            <a:r>
              <a:rPr lang="en-US" sz="2800" i="1" dirty="0"/>
              <a:t>“Simplicity--the art of maximizing the amount </a:t>
            </a:r>
            <a:br>
              <a:rPr lang="en-US" sz="2800" i="1" dirty="0"/>
            </a:br>
            <a:r>
              <a:rPr lang="en-US" sz="2800" i="1" dirty="0"/>
              <a:t>of work not done--is essential.”</a:t>
            </a:r>
          </a:p>
          <a:p>
            <a:pPr>
              <a:spcBef>
                <a:spcPts val="0"/>
              </a:spcBef>
              <a:spcAft>
                <a:spcPts val="0"/>
              </a:spcAft>
            </a:pPr>
            <a:r>
              <a:rPr lang="en-US" sz="2800" dirty="0"/>
              <a:t>Work smart</a:t>
            </a:r>
          </a:p>
          <a:p>
            <a:pPr>
              <a:spcBef>
                <a:spcPts val="0"/>
              </a:spcBef>
              <a:spcAft>
                <a:spcPts val="0"/>
              </a:spcAft>
            </a:pPr>
            <a:r>
              <a:rPr lang="en-US" sz="2800" dirty="0"/>
              <a:t>Leveraging technology and accumulated knowledge</a:t>
            </a:r>
          </a:p>
          <a:p>
            <a:pPr>
              <a:spcBef>
                <a:spcPts val="0"/>
              </a:spcBef>
              <a:spcAft>
                <a:spcPts val="0"/>
              </a:spcAft>
            </a:pPr>
            <a:r>
              <a:rPr lang="en-US" sz="2800" dirty="0"/>
              <a:t>Domain knowledge and customer needs</a:t>
            </a:r>
          </a:p>
          <a:p>
            <a:endParaRPr lang="en-US" sz="2800" b="1" i="1" dirty="0"/>
          </a:p>
        </p:txBody>
      </p:sp>
      <p:sp>
        <p:nvSpPr>
          <p:cNvPr id="3" name="Title 2">
            <a:extLst>
              <a:ext uri="{FF2B5EF4-FFF2-40B4-BE49-F238E27FC236}">
                <a16:creationId xmlns:a16="http://schemas.microsoft.com/office/drawing/2014/main" id="{E62B1A72-B1BE-4A0C-A5D6-CFBE2B74ADB3}"/>
              </a:ext>
            </a:extLst>
          </p:cNvPr>
          <p:cNvSpPr>
            <a:spLocks noGrp="1"/>
          </p:cNvSpPr>
          <p:nvPr>
            <p:ph type="title"/>
          </p:nvPr>
        </p:nvSpPr>
        <p:spPr/>
        <p:txBody>
          <a:bodyPr>
            <a:normAutofit/>
          </a:bodyPr>
          <a:lstStyle/>
          <a:p>
            <a:r>
              <a:rPr lang="en-US" dirty="0"/>
              <a:t>10. </a:t>
            </a:r>
            <a:r>
              <a:rPr lang="en-US" sz="4000" dirty="0"/>
              <a:t>Simplicity</a:t>
            </a:r>
            <a:endParaRPr lang="en-US" dirty="0"/>
          </a:p>
        </p:txBody>
      </p:sp>
      <p:sp>
        <p:nvSpPr>
          <p:cNvPr id="4" name="Slide Number Placeholder 3">
            <a:extLst>
              <a:ext uri="{FF2B5EF4-FFF2-40B4-BE49-F238E27FC236}">
                <a16:creationId xmlns:a16="http://schemas.microsoft.com/office/drawing/2014/main" id="{E8438425-3BEE-4227-88C5-BB168D95BCD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23</a:t>
            </a:fld>
            <a:endParaRPr lang="en-US" dirty="0"/>
          </a:p>
        </p:txBody>
      </p:sp>
      <p:pic>
        <p:nvPicPr>
          <p:cNvPr id="3076" name="Picture 4" descr="Icon For Easy #22187 - Free Icons Library">
            <a:extLst>
              <a:ext uri="{FF2B5EF4-FFF2-40B4-BE49-F238E27FC236}">
                <a16:creationId xmlns:a16="http://schemas.microsoft.com/office/drawing/2014/main" id="{A158E190-FADE-4830-B39A-921CDFB8B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851" y="2429719"/>
            <a:ext cx="4107561" cy="41075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Мъж, Работа, Какво-Да-Правя, Въпросителен Знак, Мислене">
            <a:extLst>
              <a:ext uri="{FF2B5EF4-FFF2-40B4-BE49-F238E27FC236}">
                <a16:creationId xmlns:a16="http://schemas.microsoft.com/office/drawing/2014/main" id="{7080E7D5-63D7-46F9-ACF9-215C14EEC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88" y="3801979"/>
            <a:ext cx="3905028" cy="259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4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F220F-5897-4773-9E91-EBEBA5A1DBAF}"/>
              </a:ext>
            </a:extLst>
          </p:cNvPr>
          <p:cNvSpPr>
            <a:spLocks noGrp="1"/>
          </p:cNvSpPr>
          <p:nvPr>
            <p:ph type="title"/>
          </p:nvPr>
        </p:nvSpPr>
        <p:spPr/>
        <p:txBody>
          <a:bodyPr/>
          <a:lstStyle/>
          <a:p>
            <a:r>
              <a:rPr lang="en-US" dirty="0"/>
              <a:t>10. </a:t>
            </a:r>
            <a:r>
              <a:rPr lang="en-US" sz="4000" dirty="0"/>
              <a:t>Simplicity</a:t>
            </a:r>
            <a:endParaRPr lang="en-US" dirty="0"/>
          </a:p>
        </p:txBody>
      </p:sp>
      <p:sp>
        <p:nvSpPr>
          <p:cNvPr id="4" name="Slide Number Placeholder 3">
            <a:extLst>
              <a:ext uri="{FF2B5EF4-FFF2-40B4-BE49-F238E27FC236}">
                <a16:creationId xmlns:a16="http://schemas.microsoft.com/office/drawing/2014/main" id="{ACEC3C01-5277-40A3-9FB2-33A03194211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24</a:t>
            </a:fld>
            <a:endParaRPr lang="en-US" dirty="0"/>
          </a:p>
        </p:txBody>
      </p:sp>
      <p:pic>
        <p:nvPicPr>
          <p:cNvPr id="5" name="Picture 4">
            <a:extLst>
              <a:ext uri="{FF2B5EF4-FFF2-40B4-BE49-F238E27FC236}">
                <a16:creationId xmlns:a16="http://schemas.microsoft.com/office/drawing/2014/main" id="{641450F5-8B8A-4F05-AFCF-D00166F093B8}"/>
              </a:ext>
            </a:extLst>
          </p:cNvPr>
          <p:cNvPicPr>
            <a:picLocks noChangeAspect="1"/>
          </p:cNvPicPr>
          <p:nvPr/>
        </p:nvPicPr>
        <p:blipFill>
          <a:blip r:embed="rId2"/>
          <a:stretch>
            <a:fillRect/>
          </a:stretch>
        </p:blipFill>
        <p:spPr>
          <a:xfrm>
            <a:off x="1469324" y="1919632"/>
            <a:ext cx="8318376" cy="3711147"/>
          </a:xfrm>
          <a:prstGeom prst="rect">
            <a:avLst/>
          </a:prstGeom>
        </p:spPr>
      </p:pic>
    </p:spTree>
    <p:extLst>
      <p:ext uri="{BB962C8B-B14F-4D97-AF65-F5344CB8AC3E}">
        <p14:creationId xmlns:p14="http://schemas.microsoft.com/office/powerpoint/2010/main" val="210969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8F3BAA-EB30-4BA4-A20A-EAD6AA581010}"/>
              </a:ext>
            </a:extLst>
          </p:cNvPr>
          <p:cNvPicPr>
            <a:picLocks noChangeAspect="1"/>
          </p:cNvPicPr>
          <p:nvPr/>
        </p:nvPicPr>
        <p:blipFill>
          <a:blip r:embed="rId3"/>
          <a:stretch>
            <a:fillRect/>
          </a:stretch>
        </p:blipFill>
        <p:spPr>
          <a:xfrm>
            <a:off x="8757138" y="1090617"/>
            <a:ext cx="3438928" cy="5767383"/>
          </a:xfrm>
          <a:prstGeom prst="rect">
            <a:avLst/>
          </a:prstGeom>
        </p:spPr>
      </p:pic>
      <p:sp>
        <p:nvSpPr>
          <p:cNvPr id="2" name="Text Placeholder 1">
            <a:extLst>
              <a:ext uri="{FF2B5EF4-FFF2-40B4-BE49-F238E27FC236}">
                <a16:creationId xmlns:a16="http://schemas.microsoft.com/office/drawing/2014/main" id="{8032FD5F-57E0-4B7E-B695-EB704B0CAEA7}"/>
              </a:ext>
            </a:extLst>
          </p:cNvPr>
          <p:cNvSpPr>
            <a:spLocks noGrp="1"/>
          </p:cNvSpPr>
          <p:nvPr>
            <p:ph type="body" sz="quarter" idx="10"/>
          </p:nvPr>
        </p:nvSpPr>
        <p:spPr>
          <a:xfrm>
            <a:off x="190402" y="1196124"/>
            <a:ext cx="8566736" cy="5661876"/>
          </a:xfrm>
        </p:spPr>
        <p:txBody>
          <a:bodyPr>
            <a:normAutofit/>
          </a:bodyPr>
          <a:lstStyle/>
          <a:p>
            <a:pPr marL="0" indent="0">
              <a:buNone/>
            </a:pPr>
            <a:r>
              <a:rPr lang="en-US" sz="2800" i="1" dirty="0"/>
              <a:t>“The best architectures, requirements, and designs </a:t>
            </a:r>
            <a:br>
              <a:rPr lang="en-US" sz="2800" i="1" dirty="0"/>
            </a:br>
            <a:r>
              <a:rPr lang="en-US" sz="2800" i="1" dirty="0"/>
              <a:t>emerge from self-organizing teams.”</a:t>
            </a:r>
          </a:p>
          <a:p>
            <a:pPr>
              <a:spcBef>
                <a:spcPts val="0"/>
              </a:spcBef>
              <a:spcAft>
                <a:spcPts val="0"/>
              </a:spcAft>
            </a:pPr>
            <a:r>
              <a:rPr lang="en-US" sz="2800" dirty="0"/>
              <a:t>Does self-organizing mean “running wild”? </a:t>
            </a:r>
          </a:p>
          <a:p>
            <a:pPr>
              <a:spcBef>
                <a:spcPts val="0"/>
              </a:spcBef>
              <a:spcAft>
                <a:spcPts val="0"/>
              </a:spcAft>
            </a:pPr>
            <a:r>
              <a:rPr lang="en-US" sz="2800" dirty="0"/>
              <a:t>Micro-management kills innovation</a:t>
            </a:r>
          </a:p>
          <a:p>
            <a:pPr>
              <a:spcBef>
                <a:spcPts val="0"/>
              </a:spcBef>
              <a:spcAft>
                <a:spcPts val="0"/>
              </a:spcAft>
            </a:pPr>
            <a:r>
              <a:rPr lang="en-US" sz="2800" dirty="0"/>
              <a:t>Allow employees to show their full potential</a:t>
            </a:r>
          </a:p>
          <a:p>
            <a:pPr>
              <a:spcBef>
                <a:spcPts val="0"/>
              </a:spcBef>
              <a:spcAft>
                <a:spcPts val="0"/>
              </a:spcAft>
            </a:pPr>
            <a:r>
              <a:rPr lang="en-US" sz="2800" dirty="0"/>
              <a:t>Create a culture of trust </a:t>
            </a:r>
          </a:p>
          <a:p>
            <a:pPr>
              <a:spcBef>
                <a:spcPts val="0"/>
              </a:spcBef>
              <a:spcAft>
                <a:spcPts val="0"/>
              </a:spcAft>
            </a:pPr>
            <a:r>
              <a:rPr lang="en-US" sz="2800" dirty="0"/>
              <a:t>Reduced number of approvals</a:t>
            </a:r>
          </a:p>
          <a:p>
            <a:pPr>
              <a:spcBef>
                <a:spcPts val="0"/>
              </a:spcBef>
              <a:spcAft>
                <a:spcPts val="0"/>
              </a:spcAft>
            </a:pPr>
            <a:r>
              <a:rPr lang="en-US" sz="2800" dirty="0"/>
              <a:t>Give space for learning new things</a:t>
            </a:r>
          </a:p>
          <a:p>
            <a:endParaRPr lang="en-US" sz="2800" dirty="0"/>
          </a:p>
        </p:txBody>
      </p:sp>
      <p:sp>
        <p:nvSpPr>
          <p:cNvPr id="3" name="Title 2">
            <a:extLst>
              <a:ext uri="{FF2B5EF4-FFF2-40B4-BE49-F238E27FC236}">
                <a16:creationId xmlns:a16="http://schemas.microsoft.com/office/drawing/2014/main" id="{7D0090B4-AE29-412B-B2CB-0E7515B5826E}"/>
              </a:ext>
            </a:extLst>
          </p:cNvPr>
          <p:cNvSpPr>
            <a:spLocks noGrp="1"/>
          </p:cNvSpPr>
          <p:nvPr>
            <p:ph type="title"/>
          </p:nvPr>
        </p:nvSpPr>
        <p:spPr/>
        <p:txBody>
          <a:bodyPr>
            <a:normAutofit/>
          </a:bodyPr>
          <a:lstStyle/>
          <a:p>
            <a:pPr lvl="0"/>
            <a:r>
              <a:rPr lang="en-US" sz="4000" dirty="0"/>
              <a:t>11. Self-organizing teams</a:t>
            </a:r>
            <a:endParaRPr lang="en-US" dirty="0"/>
          </a:p>
        </p:txBody>
      </p:sp>
      <p:sp>
        <p:nvSpPr>
          <p:cNvPr id="4" name="Slide Number Placeholder 3">
            <a:extLst>
              <a:ext uri="{FF2B5EF4-FFF2-40B4-BE49-F238E27FC236}">
                <a16:creationId xmlns:a16="http://schemas.microsoft.com/office/drawing/2014/main" id="{B62C0E57-638F-4A0D-A7B6-0A1530C82C92}"/>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25</a:t>
            </a:fld>
            <a:endParaRPr lang="en-US" dirty="0"/>
          </a:p>
        </p:txBody>
      </p:sp>
    </p:spTree>
    <p:extLst>
      <p:ext uri="{BB962C8B-B14F-4D97-AF65-F5344CB8AC3E}">
        <p14:creationId xmlns:p14="http://schemas.microsoft.com/office/powerpoint/2010/main" val="218180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A21491-1F91-4856-A93A-2E10FCC2385B}"/>
              </a:ext>
            </a:extLst>
          </p:cNvPr>
          <p:cNvSpPr>
            <a:spLocks noGrp="1"/>
          </p:cNvSpPr>
          <p:nvPr>
            <p:ph type="body" sz="quarter" idx="10"/>
          </p:nvPr>
        </p:nvSpPr>
        <p:spPr/>
        <p:txBody>
          <a:bodyPr>
            <a:normAutofit/>
          </a:bodyPr>
          <a:lstStyle/>
          <a:p>
            <a:pPr marL="0" indent="0">
              <a:buNone/>
            </a:pPr>
            <a:r>
              <a:rPr lang="en-US" sz="2800" i="1" dirty="0"/>
              <a:t>“At regular intervals, the team reflects on how </a:t>
            </a:r>
            <a:br>
              <a:rPr lang="en-US" sz="2800" i="1" dirty="0"/>
            </a:br>
            <a:r>
              <a:rPr lang="en-US" sz="2800" i="1" dirty="0"/>
              <a:t>to become more effective, then tunes and adjusts </a:t>
            </a:r>
            <a:br>
              <a:rPr lang="en-US" sz="2800" i="1" dirty="0"/>
            </a:br>
            <a:r>
              <a:rPr lang="en-US" sz="2800" i="1" dirty="0"/>
              <a:t>its behavior accordingly.”</a:t>
            </a:r>
            <a:endParaRPr lang="en-US" sz="2800" b="1" i="1" u="sng" dirty="0">
              <a:solidFill>
                <a:schemeClr val="bg1"/>
              </a:solidFill>
            </a:endParaRPr>
          </a:p>
        </p:txBody>
      </p:sp>
      <p:sp>
        <p:nvSpPr>
          <p:cNvPr id="3" name="Title 2">
            <a:extLst>
              <a:ext uri="{FF2B5EF4-FFF2-40B4-BE49-F238E27FC236}">
                <a16:creationId xmlns:a16="http://schemas.microsoft.com/office/drawing/2014/main" id="{835E3105-CB84-4F5D-8EC1-7533733F12C7}"/>
              </a:ext>
            </a:extLst>
          </p:cNvPr>
          <p:cNvSpPr>
            <a:spLocks noGrp="1"/>
          </p:cNvSpPr>
          <p:nvPr>
            <p:ph type="title"/>
          </p:nvPr>
        </p:nvSpPr>
        <p:spPr/>
        <p:txBody>
          <a:bodyPr/>
          <a:lstStyle/>
          <a:p>
            <a:pPr lvl="0"/>
            <a:r>
              <a:rPr lang="en-US" sz="4000" dirty="0"/>
              <a:t>12. Reflection</a:t>
            </a:r>
            <a:endParaRPr lang="en-US" dirty="0"/>
          </a:p>
        </p:txBody>
      </p:sp>
      <p:sp>
        <p:nvSpPr>
          <p:cNvPr id="4" name="Slide Number Placeholder 3">
            <a:extLst>
              <a:ext uri="{FF2B5EF4-FFF2-40B4-BE49-F238E27FC236}">
                <a16:creationId xmlns:a16="http://schemas.microsoft.com/office/drawing/2014/main" id="{9D3F52E9-3327-4256-BEF9-3FC48997CE1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26</a:t>
            </a:fld>
            <a:endParaRPr lang="en-US" dirty="0"/>
          </a:p>
        </p:txBody>
      </p:sp>
      <p:pic>
        <p:nvPicPr>
          <p:cNvPr id="2050" name="Picture 2" descr="Среща, Бизнес, Брейнсторминг, Обезумяване, Бизнесмени">
            <a:extLst>
              <a:ext uri="{FF2B5EF4-FFF2-40B4-BE49-F238E27FC236}">
                <a16:creationId xmlns:a16="http://schemas.microsoft.com/office/drawing/2014/main" id="{F2A29D1E-B856-4CD7-9402-43B26F398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232155"/>
            <a:ext cx="4572000" cy="331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693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2896A-4C65-4F9F-8462-7738106D8A3C}"/>
              </a:ext>
            </a:extLst>
          </p:cNvPr>
          <p:cNvSpPr>
            <a:spLocks noGrp="1"/>
          </p:cNvSpPr>
          <p:nvPr>
            <p:ph type="body" sz="quarter" idx="10"/>
          </p:nvPr>
        </p:nvSpPr>
        <p:spPr>
          <a:xfrm>
            <a:off x="190402" y="1196125"/>
            <a:ext cx="7210859" cy="5661875"/>
          </a:xfrm>
        </p:spPr>
        <p:txBody>
          <a:bodyPr>
            <a:noAutofit/>
          </a:bodyPr>
          <a:lstStyle/>
          <a:p>
            <a:pPr>
              <a:spcBef>
                <a:spcPts val="0"/>
              </a:spcBef>
              <a:spcAft>
                <a:spcPts val="0"/>
              </a:spcAft>
            </a:pPr>
            <a:r>
              <a:rPr lang="en-US" sz="2800" dirty="0"/>
              <a:t>You need to look yourself in the mirror on a regular basis</a:t>
            </a:r>
          </a:p>
          <a:p>
            <a:pPr>
              <a:spcBef>
                <a:spcPts val="0"/>
              </a:spcBef>
              <a:spcAft>
                <a:spcPts val="0"/>
              </a:spcAft>
            </a:pPr>
            <a:r>
              <a:rPr lang="en-US" sz="2800" dirty="0"/>
              <a:t>Reflect as a team</a:t>
            </a:r>
          </a:p>
          <a:p>
            <a:pPr>
              <a:spcBef>
                <a:spcPts val="0"/>
              </a:spcBef>
              <a:spcAft>
                <a:spcPts val="0"/>
              </a:spcAft>
            </a:pPr>
            <a:r>
              <a:rPr lang="en-US" sz="2800" dirty="0"/>
              <a:t>Do it after each iteration </a:t>
            </a:r>
          </a:p>
          <a:p>
            <a:pPr>
              <a:spcBef>
                <a:spcPts val="0"/>
              </a:spcBef>
              <a:spcAft>
                <a:spcPts val="0"/>
              </a:spcAft>
            </a:pPr>
            <a:r>
              <a:rPr lang="en-US" sz="2800" dirty="0"/>
              <a:t>Do it together with the customer</a:t>
            </a:r>
          </a:p>
          <a:p>
            <a:pPr>
              <a:spcBef>
                <a:spcPts val="0"/>
              </a:spcBef>
              <a:spcAft>
                <a:spcPts val="0"/>
              </a:spcAft>
            </a:pPr>
            <a:r>
              <a:rPr lang="en-US" sz="2800" dirty="0"/>
              <a:t>It is the only way to become better</a:t>
            </a:r>
          </a:p>
          <a:p>
            <a:pPr>
              <a:spcBef>
                <a:spcPts val="0"/>
              </a:spcBef>
              <a:spcAft>
                <a:spcPts val="0"/>
              </a:spcAft>
            </a:pPr>
            <a:r>
              <a:rPr lang="en-US" sz="2800" dirty="0"/>
              <a:t>Learn from failure </a:t>
            </a:r>
          </a:p>
          <a:p>
            <a:pPr>
              <a:spcBef>
                <a:spcPts val="0"/>
              </a:spcBef>
              <a:spcAft>
                <a:spcPts val="0"/>
              </a:spcAft>
            </a:pPr>
            <a:r>
              <a:rPr lang="en-US" sz="2800" dirty="0"/>
              <a:t>Be honest… have a courage… drive the change</a:t>
            </a:r>
          </a:p>
        </p:txBody>
      </p:sp>
      <p:sp>
        <p:nvSpPr>
          <p:cNvPr id="3" name="Title 2">
            <a:extLst>
              <a:ext uri="{FF2B5EF4-FFF2-40B4-BE49-F238E27FC236}">
                <a16:creationId xmlns:a16="http://schemas.microsoft.com/office/drawing/2014/main" id="{1B8199DA-F225-4930-8773-CD47FAF1B84B}"/>
              </a:ext>
            </a:extLst>
          </p:cNvPr>
          <p:cNvSpPr>
            <a:spLocks noGrp="1"/>
          </p:cNvSpPr>
          <p:nvPr>
            <p:ph type="title"/>
          </p:nvPr>
        </p:nvSpPr>
        <p:spPr/>
        <p:txBody>
          <a:bodyPr/>
          <a:lstStyle/>
          <a:p>
            <a:r>
              <a:rPr lang="en-US" sz="4000" dirty="0"/>
              <a:t>12. Reflection</a:t>
            </a:r>
            <a:endParaRPr lang="en-US" dirty="0"/>
          </a:p>
        </p:txBody>
      </p:sp>
      <p:sp>
        <p:nvSpPr>
          <p:cNvPr id="4" name="Slide Number Placeholder 3">
            <a:extLst>
              <a:ext uri="{FF2B5EF4-FFF2-40B4-BE49-F238E27FC236}">
                <a16:creationId xmlns:a16="http://schemas.microsoft.com/office/drawing/2014/main" id="{12842E75-3B15-463E-BC14-34D21983F2A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27</a:t>
            </a:fld>
            <a:endParaRPr lang="en-US" dirty="0"/>
          </a:p>
        </p:txBody>
      </p:sp>
      <p:pic>
        <p:nvPicPr>
          <p:cNvPr id="7" name="Picture 6">
            <a:extLst>
              <a:ext uri="{FF2B5EF4-FFF2-40B4-BE49-F238E27FC236}">
                <a16:creationId xmlns:a16="http://schemas.microsoft.com/office/drawing/2014/main" id="{5CBA5EF6-B7B3-4DE1-ABBE-2ADF7A0E1A42}"/>
              </a:ext>
            </a:extLst>
          </p:cNvPr>
          <p:cNvPicPr>
            <a:picLocks noChangeAspect="1"/>
          </p:cNvPicPr>
          <p:nvPr/>
        </p:nvPicPr>
        <p:blipFill>
          <a:blip r:embed="rId2"/>
          <a:stretch>
            <a:fillRect/>
          </a:stretch>
        </p:blipFill>
        <p:spPr>
          <a:xfrm>
            <a:off x="7782803" y="1297857"/>
            <a:ext cx="3783609" cy="3939111"/>
          </a:xfrm>
          <a:prstGeom prst="rect">
            <a:avLst/>
          </a:prstGeom>
        </p:spPr>
      </p:pic>
    </p:spTree>
    <p:extLst>
      <p:ext uri="{BB962C8B-B14F-4D97-AF65-F5344CB8AC3E}">
        <p14:creationId xmlns:p14="http://schemas.microsoft.com/office/powerpoint/2010/main" val="40635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FDDB6B-6E9D-45BF-8667-A4FD17F61180}"/>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19B922C-032C-49A6-BC58-817E3EAE8D6B}"/>
              </a:ext>
            </a:extLst>
          </p:cNvPr>
          <p:cNvSpPr>
            <a:spLocks noGrp="1"/>
          </p:cNvSpPr>
          <p:nvPr>
            <p:ph type="title"/>
          </p:nvPr>
        </p:nvSpPr>
        <p:spPr/>
        <p:txBody>
          <a:bodyPr/>
          <a:lstStyle/>
          <a:p>
            <a:r>
              <a:rPr lang="en-US" dirty="0"/>
              <a:t>Agile Practices</a:t>
            </a:r>
          </a:p>
        </p:txBody>
      </p:sp>
      <p:sp>
        <p:nvSpPr>
          <p:cNvPr id="4" name="Slide Number Placeholder 3">
            <a:extLst>
              <a:ext uri="{FF2B5EF4-FFF2-40B4-BE49-F238E27FC236}">
                <a16:creationId xmlns:a16="http://schemas.microsoft.com/office/drawing/2014/main" id="{DC0DAD69-F04C-43B4-86E1-CD418DDAC36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28</a:t>
            </a:fld>
            <a:endParaRPr lang="en-US" dirty="0"/>
          </a:p>
        </p:txBody>
      </p:sp>
      <p:pic>
        <p:nvPicPr>
          <p:cNvPr id="5" name="Picture 4">
            <a:extLst>
              <a:ext uri="{FF2B5EF4-FFF2-40B4-BE49-F238E27FC236}">
                <a16:creationId xmlns:a16="http://schemas.microsoft.com/office/drawing/2014/main" id="{B8F16A35-E7E7-4B5A-B719-77E94F03A2C1}"/>
              </a:ext>
            </a:extLst>
          </p:cNvPr>
          <p:cNvPicPr>
            <a:picLocks noChangeAspect="1"/>
          </p:cNvPicPr>
          <p:nvPr/>
        </p:nvPicPr>
        <p:blipFill>
          <a:blip r:embed="rId2"/>
          <a:stretch>
            <a:fillRect/>
          </a:stretch>
        </p:blipFill>
        <p:spPr>
          <a:xfrm>
            <a:off x="0" y="1118794"/>
            <a:ext cx="12192000" cy="5739205"/>
          </a:xfrm>
          <a:prstGeom prst="rect">
            <a:avLst/>
          </a:prstGeom>
        </p:spPr>
      </p:pic>
    </p:spTree>
    <p:extLst>
      <p:ext uri="{BB962C8B-B14F-4D97-AF65-F5344CB8AC3E}">
        <p14:creationId xmlns:p14="http://schemas.microsoft.com/office/powerpoint/2010/main" val="81658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C6964-8A33-4F73-BF23-AA01DC100336}"/>
              </a:ext>
            </a:extLst>
          </p:cNvPr>
          <p:cNvSpPr>
            <a:spLocks noGrp="1"/>
          </p:cNvSpPr>
          <p:nvPr>
            <p:ph type="title"/>
          </p:nvPr>
        </p:nvSpPr>
        <p:spPr/>
        <p:txBody>
          <a:bodyPr/>
          <a:lstStyle/>
          <a:p>
            <a:r>
              <a:rPr lang="en-US" dirty="0"/>
              <a:t>Agile Principles</a:t>
            </a:r>
          </a:p>
        </p:txBody>
      </p:sp>
      <p:sp>
        <p:nvSpPr>
          <p:cNvPr id="4" name="Slide Number Placeholder 3">
            <a:extLst>
              <a:ext uri="{FF2B5EF4-FFF2-40B4-BE49-F238E27FC236}">
                <a16:creationId xmlns:a16="http://schemas.microsoft.com/office/drawing/2014/main" id="{DE30E99B-B5BF-4759-964B-4EA6C9CA630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29</a:t>
            </a:fld>
            <a:endParaRPr lang="en-US" dirty="0"/>
          </a:p>
        </p:txBody>
      </p:sp>
      <p:graphicFrame>
        <p:nvGraphicFramePr>
          <p:cNvPr id="5" name="Diagram 4">
            <a:extLst>
              <a:ext uri="{FF2B5EF4-FFF2-40B4-BE49-F238E27FC236}">
                <a16:creationId xmlns:a16="http://schemas.microsoft.com/office/drawing/2014/main" id="{E30323B0-D46E-4442-B05B-620D299C65B1}"/>
              </a:ext>
            </a:extLst>
          </p:cNvPr>
          <p:cNvGraphicFramePr/>
          <p:nvPr/>
        </p:nvGraphicFramePr>
        <p:xfrm>
          <a:off x="449864" y="1338583"/>
          <a:ext cx="43555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EA1B1C5-58D7-4D1D-88A6-638B7076E42F}"/>
              </a:ext>
            </a:extLst>
          </p:cNvPr>
          <p:cNvGraphicFramePr/>
          <p:nvPr/>
        </p:nvGraphicFramePr>
        <p:xfrm>
          <a:off x="2162051" y="1098960"/>
          <a:ext cx="9580085" cy="5624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Arrow: Right 1">
            <a:extLst>
              <a:ext uri="{FF2B5EF4-FFF2-40B4-BE49-F238E27FC236}">
                <a16:creationId xmlns:a16="http://schemas.microsoft.com/office/drawing/2014/main" id="{044BCBE0-D844-481F-963C-BB1111E839D3}"/>
              </a:ext>
            </a:extLst>
          </p:cNvPr>
          <p:cNvSpPr/>
          <p:nvPr/>
        </p:nvSpPr>
        <p:spPr bwMode="auto">
          <a:xfrm>
            <a:off x="1671656" y="2356970"/>
            <a:ext cx="2496083" cy="718475"/>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250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5561BD-1601-4293-BF90-60C955360F47}"/>
              </a:ext>
            </a:extLst>
          </p:cNvPr>
          <p:cNvSpPr>
            <a:spLocks noGrp="1"/>
          </p:cNvSpPr>
          <p:nvPr>
            <p:ph type="body" sz="quarter" idx="10"/>
          </p:nvPr>
        </p:nvSpPr>
        <p:spPr/>
        <p:txBody>
          <a:bodyPr>
            <a:normAutofit/>
          </a:bodyPr>
          <a:lstStyle/>
          <a:p>
            <a:pPr marL="0" indent="0" algn="ctr">
              <a:buNone/>
            </a:pPr>
            <a:endParaRPr lang="bg-BG" sz="3600" b="1" dirty="0"/>
          </a:p>
          <a:p>
            <a:pPr marL="0" indent="0" algn="ctr">
              <a:buNone/>
            </a:pPr>
            <a:r>
              <a:rPr lang="en-US" sz="8000" b="1" dirty="0">
                <a:solidFill>
                  <a:schemeClr val="tx2">
                    <a:lumMod val="75000"/>
                  </a:schemeClr>
                </a:solidFill>
                <a:hlinkClick r:id="rId2"/>
              </a:rPr>
              <a:t>sli.do</a:t>
            </a:r>
            <a:br>
              <a:rPr lang="en-US" sz="2000" b="1" dirty="0"/>
            </a:br>
            <a:r>
              <a:rPr lang="en-US" sz="10000" b="1" dirty="0"/>
              <a:t>#Agile-2021</a:t>
            </a:r>
          </a:p>
        </p:txBody>
      </p:sp>
      <p:sp>
        <p:nvSpPr>
          <p:cNvPr id="4" name="Title 3"/>
          <p:cNvSpPr>
            <a:spLocks noGrp="1"/>
          </p:cNvSpPr>
          <p:nvPr>
            <p:ph type="title"/>
          </p:nvPr>
        </p:nvSpPr>
        <p:spPr/>
        <p:txBody>
          <a:bodyPr>
            <a:normAutofit/>
          </a:bodyPr>
          <a:lstStyle/>
          <a:p>
            <a:r>
              <a:rPr lang="en-US" sz="4800"/>
              <a:t>Have a Question?</a:t>
            </a:r>
            <a:endParaRPr lang="en-US" sz="4800" dirty="0"/>
          </a:p>
        </p:txBody>
      </p:sp>
    </p:spTree>
    <p:extLst>
      <p:ext uri="{BB962C8B-B14F-4D97-AF65-F5344CB8AC3E}">
        <p14:creationId xmlns:p14="http://schemas.microsoft.com/office/powerpoint/2010/main" val="2828288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845991-99E8-4267-93C8-8FA545AE83D3}"/>
              </a:ext>
            </a:extLst>
          </p:cNvPr>
          <p:cNvPicPr>
            <a:picLocks noChangeAspect="1"/>
          </p:cNvPicPr>
          <p:nvPr/>
        </p:nvPicPr>
        <p:blipFill>
          <a:blip r:embed="rId3"/>
          <a:stretch>
            <a:fillRect/>
          </a:stretch>
        </p:blipFill>
        <p:spPr>
          <a:xfrm>
            <a:off x="7935483" y="5122776"/>
            <a:ext cx="3705910" cy="1356601"/>
          </a:xfrm>
          <a:prstGeom prst="rect">
            <a:avLst/>
          </a:prstGeom>
        </p:spPr>
      </p:pic>
      <p:sp>
        <p:nvSpPr>
          <p:cNvPr id="2" name="Text Placeholder 1">
            <a:extLst>
              <a:ext uri="{FF2B5EF4-FFF2-40B4-BE49-F238E27FC236}">
                <a16:creationId xmlns:a16="http://schemas.microsoft.com/office/drawing/2014/main" id="{494881B8-D2F3-4501-B50D-86100A6EB1F6}"/>
              </a:ext>
            </a:extLst>
          </p:cNvPr>
          <p:cNvSpPr>
            <a:spLocks noGrp="1"/>
          </p:cNvSpPr>
          <p:nvPr>
            <p:ph type="body" sz="quarter" idx="10"/>
          </p:nvPr>
        </p:nvSpPr>
        <p:spPr>
          <a:xfrm>
            <a:off x="177138" y="1160955"/>
            <a:ext cx="11818096" cy="3784270"/>
          </a:xfrm>
        </p:spPr>
        <p:txBody>
          <a:bodyPr>
            <a:noAutofit/>
          </a:bodyPr>
          <a:lstStyle/>
          <a:p>
            <a:pPr>
              <a:spcBef>
                <a:spcPts val="0"/>
              </a:spcBef>
              <a:spcAft>
                <a:spcPts val="0"/>
              </a:spcAft>
            </a:pPr>
            <a:r>
              <a:rPr lang="en-US" sz="2800" dirty="0"/>
              <a:t>The Agile practices are the building blocks of any Agile setup</a:t>
            </a:r>
          </a:p>
          <a:p>
            <a:pPr>
              <a:spcBef>
                <a:spcPts val="0"/>
              </a:spcBef>
              <a:spcAft>
                <a:spcPts val="0"/>
              </a:spcAft>
            </a:pPr>
            <a:r>
              <a:rPr lang="en-US" sz="2800" dirty="0"/>
              <a:t>Various practices are used to ensure that any Agile project is successful</a:t>
            </a:r>
          </a:p>
          <a:p>
            <a:pPr>
              <a:spcBef>
                <a:spcPts val="0"/>
              </a:spcBef>
              <a:spcAft>
                <a:spcPts val="0"/>
              </a:spcAft>
            </a:pPr>
            <a:r>
              <a:rPr lang="en-US" sz="2800" dirty="0"/>
              <a:t>Practices are chosen by the Agile change agent or team to fit in the specific requirements of the context</a:t>
            </a:r>
          </a:p>
          <a:p>
            <a:pPr>
              <a:lnSpc>
                <a:spcPct val="120000"/>
              </a:lnSpc>
              <a:spcBef>
                <a:spcPts val="0"/>
              </a:spcBef>
              <a:spcAft>
                <a:spcPts val="0"/>
              </a:spcAft>
            </a:pPr>
            <a:r>
              <a:rPr lang="en-US" sz="2800" dirty="0"/>
              <a:t>There is no specific set one should use. Every project is unique, hence the practices to be used could vary</a:t>
            </a:r>
          </a:p>
          <a:p>
            <a:pPr>
              <a:lnSpc>
                <a:spcPct val="120000"/>
              </a:lnSpc>
              <a:spcBef>
                <a:spcPts val="0"/>
              </a:spcBef>
              <a:spcAft>
                <a:spcPts val="0"/>
              </a:spcAft>
            </a:pPr>
            <a:r>
              <a:rPr lang="en-US" sz="2800" dirty="0"/>
              <a:t>Many of the practices are not newly invented. Many of them originate from methodologies such as: Scrum, Kanban, XP and others</a:t>
            </a:r>
          </a:p>
        </p:txBody>
      </p:sp>
      <p:sp>
        <p:nvSpPr>
          <p:cNvPr id="3" name="Title 2">
            <a:extLst>
              <a:ext uri="{FF2B5EF4-FFF2-40B4-BE49-F238E27FC236}">
                <a16:creationId xmlns:a16="http://schemas.microsoft.com/office/drawing/2014/main" id="{8B7B9983-47B8-4362-BD70-262407E45E32}"/>
              </a:ext>
            </a:extLst>
          </p:cNvPr>
          <p:cNvSpPr>
            <a:spLocks noGrp="1"/>
          </p:cNvSpPr>
          <p:nvPr>
            <p:ph type="title"/>
          </p:nvPr>
        </p:nvSpPr>
        <p:spPr/>
        <p:txBody>
          <a:bodyPr/>
          <a:lstStyle/>
          <a:p>
            <a:r>
              <a:rPr lang="en-US" dirty="0"/>
              <a:t>Agile Practices</a:t>
            </a:r>
          </a:p>
        </p:txBody>
      </p:sp>
      <p:sp>
        <p:nvSpPr>
          <p:cNvPr id="4" name="Slide Number Placeholder 3">
            <a:extLst>
              <a:ext uri="{FF2B5EF4-FFF2-40B4-BE49-F238E27FC236}">
                <a16:creationId xmlns:a16="http://schemas.microsoft.com/office/drawing/2014/main" id="{23B9F58E-A01C-4B34-8F50-7190B0A4D54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354095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EFD83-703A-4B99-BECE-916CD8339FAD}"/>
              </a:ext>
            </a:extLst>
          </p:cNvPr>
          <p:cNvSpPr>
            <a:spLocks noGrp="1"/>
          </p:cNvSpPr>
          <p:nvPr>
            <p:ph type="title"/>
          </p:nvPr>
        </p:nvSpPr>
        <p:spPr/>
        <p:txBody>
          <a:bodyPr/>
          <a:lstStyle/>
          <a:p>
            <a:r>
              <a:rPr lang="en-US" dirty="0"/>
              <a:t>Subway Map to Agile Practices </a:t>
            </a:r>
          </a:p>
        </p:txBody>
      </p:sp>
      <p:sp>
        <p:nvSpPr>
          <p:cNvPr id="4" name="Slide Number Placeholder 3">
            <a:extLst>
              <a:ext uri="{FF2B5EF4-FFF2-40B4-BE49-F238E27FC236}">
                <a16:creationId xmlns:a16="http://schemas.microsoft.com/office/drawing/2014/main" id="{5486A57D-58E4-425A-B8BF-8B077EFB6D76}"/>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31</a:t>
            </a:fld>
            <a:endParaRPr lang="en-US" dirty="0"/>
          </a:p>
        </p:txBody>
      </p:sp>
      <p:pic>
        <p:nvPicPr>
          <p:cNvPr id="9" name="Picture 8">
            <a:extLst>
              <a:ext uri="{FF2B5EF4-FFF2-40B4-BE49-F238E27FC236}">
                <a16:creationId xmlns:a16="http://schemas.microsoft.com/office/drawing/2014/main" id="{4A59328D-7A5C-E343-B47F-6697E8E0CEBE}"/>
              </a:ext>
            </a:extLst>
          </p:cNvPr>
          <p:cNvPicPr>
            <a:picLocks noChangeAspect="1"/>
          </p:cNvPicPr>
          <p:nvPr/>
        </p:nvPicPr>
        <p:blipFill>
          <a:blip r:embed="rId3"/>
          <a:stretch>
            <a:fillRect/>
          </a:stretch>
        </p:blipFill>
        <p:spPr>
          <a:xfrm>
            <a:off x="2099171" y="1102901"/>
            <a:ext cx="7993657" cy="5755099"/>
          </a:xfrm>
          <a:prstGeom prst="rect">
            <a:avLst/>
          </a:prstGeom>
        </p:spPr>
      </p:pic>
    </p:spTree>
    <p:extLst>
      <p:ext uri="{BB962C8B-B14F-4D97-AF65-F5344CB8AC3E}">
        <p14:creationId xmlns:p14="http://schemas.microsoft.com/office/powerpoint/2010/main" val="1379745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pPr>
              <a:spcBef>
                <a:spcPts val="0"/>
              </a:spcBef>
              <a:spcAft>
                <a:spcPts val="0"/>
              </a:spcAft>
            </a:pPr>
            <a:r>
              <a:rPr lang="en-US" sz="2800" dirty="0"/>
              <a:t>A timebox is a previously agreed period of time during which a person or a team works steadily towards completion of some goal. Rather than allow work to continue until the goal is reached, and evaluating the time taken, the timebox approach consists of stopping work when the time limit is reached and evaluating what was accomplished.</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normAutofit/>
          </a:bodyPr>
          <a:lstStyle/>
          <a:p>
            <a:r>
              <a:rPr lang="en-US" dirty="0"/>
              <a:t>Timebox</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32</a:t>
            </a:fld>
            <a:endParaRPr lang="en-US" dirty="0"/>
          </a:p>
        </p:txBody>
      </p:sp>
      <p:pic>
        <p:nvPicPr>
          <p:cNvPr id="5" name="Picture 4">
            <a:extLst>
              <a:ext uri="{FF2B5EF4-FFF2-40B4-BE49-F238E27FC236}">
                <a16:creationId xmlns:a16="http://schemas.microsoft.com/office/drawing/2014/main" id="{5294462B-1900-3949-9CD0-17544A8F288C}"/>
              </a:ext>
            </a:extLst>
          </p:cNvPr>
          <p:cNvPicPr>
            <a:picLocks noChangeAspect="1"/>
          </p:cNvPicPr>
          <p:nvPr/>
        </p:nvPicPr>
        <p:blipFill>
          <a:blip r:embed="rId2"/>
          <a:stretch>
            <a:fillRect/>
          </a:stretch>
        </p:blipFill>
        <p:spPr>
          <a:xfrm>
            <a:off x="7015079" y="3151487"/>
            <a:ext cx="3389830" cy="3695960"/>
          </a:xfrm>
          <a:prstGeom prst="rect">
            <a:avLst/>
          </a:prstGeom>
        </p:spPr>
      </p:pic>
    </p:spTree>
    <p:extLst>
      <p:ext uri="{BB962C8B-B14F-4D97-AF65-F5344CB8AC3E}">
        <p14:creationId xmlns:p14="http://schemas.microsoft.com/office/powerpoint/2010/main" val="4193065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pPr marL="0" indent="0">
              <a:spcBef>
                <a:spcPts val="0"/>
              </a:spcBef>
              <a:spcAft>
                <a:spcPts val="0"/>
              </a:spcAft>
              <a:buNone/>
            </a:pPr>
            <a:r>
              <a:rPr lang="en-US" sz="2800" dirty="0"/>
              <a:t>An iteration, in the context of an Agile project, is a timebox during which development takes place, the duration of which:</a:t>
            </a:r>
          </a:p>
          <a:p>
            <a:pPr>
              <a:spcBef>
                <a:spcPts val="0"/>
              </a:spcBef>
              <a:spcAft>
                <a:spcPts val="0"/>
              </a:spcAft>
            </a:pPr>
            <a:r>
              <a:rPr lang="en-US" sz="2800" dirty="0"/>
              <a:t>may vary from project to project, usually between 1 and 4 weeks</a:t>
            </a:r>
          </a:p>
          <a:p>
            <a:pPr>
              <a:spcBef>
                <a:spcPts val="0"/>
              </a:spcBef>
              <a:spcAft>
                <a:spcPts val="0"/>
              </a:spcAft>
            </a:pPr>
            <a:r>
              <a:rPr lang="en-US" sz="2800" dirty="0"/>
              <a:t>is in most cases fixed for the duration of a given project</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Iteration</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33</a:t>
            </a:fld>
            <a:endParaRPr lang="en-US" dirty="0"/>
          </a:p>
        </p:txBody>
      </p:sp>
      <p:pic>
        <p:nvPicPr>
          <p:cNvPr id="5" name="Picture 4">
            <a:extLst>
              <a:ext uri="{FF2B5EF4-FFF2-40B4-BE49-F238E27FC236}">
                <a16:creationId xmlns:a16="http://schemas.microsoft.com/office/drawing/2014/main" id="{F7AAD1F4-5834-F94D-8DA7-2B20FFAD0B83}"/>
              </a:ext>
            </a:extLst>
          </p:cNvPr>
          <p:cNvPicPr>
            <a:picLocks noChangeAspect="1"/>
          </p:cNvPicPr>
          <p:nvPr/>
        </p:nvPicPr>
        <p:blipFill>
          <a:blip r:embed="rId2"/>
          <a:stretch>
            <a:fillRect/>
          </a:stretch>
        </p:blipFill>
        <p:spPr>
          <a:xfrm>
            <a:off x="6915884" y="3266211"/>
            <a:ext cx="3213100" cy="3155950"/>
          </a:xfrm>
          <a:prstGeom prst="rect">
            <a:avLst/>
          </a:prstGeom>
        </p:spPr>
      </p:pic>
    </p:spTree>
    <p:extLst>
      <p:ext uri="{BB962C8B-B14F-4D97-AF65-F5344CB8AC3E}">
        <p14:creationId xmlns:p14="http://schemas.microsoft.com/office/powerpoint/2010/main" val="2267857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pPr>
              <a:spcBef>
                <a:spcPts val="0"/>
              </a:spcBef>
              <a:spcAft>
                <a:spcPts val="0"/>
              </a:spcAft>
            </a:pPr>
            <a:r>
              <a:rPr lang="en-US" sz="2800" dirty="0"/>
              <a:t>In consultation with the customer or product owner, the team divides up the work to be done into functional increments called “user stories.”</a:t>
            </a:r>
          </a:p>
          <a:p>
            <a:pPr>
              <a:spcBef>
                <a:spcPts val="0"/>
              </a:spcBef>
              <a:spcAft>
                <a:spcPts val="0"/>
              </a:spcAft>
            </a:pPr>
            <a:r>
              <a:rPr lang="en-US" sz="2800" dirty="0"/>
              <a:t>Each user story is expected to yield, once implemented, a contribution to the value of the overall product, irrespective of the order of implementation.</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normAutofit/>
          </a:bodyPr>
          <a:lstStyle/>
          <a:p>
            <a:r>
              <a:rPr lang="en-US" dirty="0"/>
              <a:t>User Stories</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34</a:t>
            </a:fld>
            <a:endParaRPr lang="en-US" dirty="0"/>
          </a:p>
        </p:txBody>
      </p:sp>
      <p:pic>
        <p:nvPicPr>
          <p:cNvPr id="5" name="Picture 4">
            <a:extLst>
              <a:ext uri="{FF2B5EF4-FFF2-40B4-BE49-F238E27FC236}">
                <a16:creationId xmlns:a16="http://schemas.microsoft.com/office/drawing/2014/main" id="{BBD52E4F-8B2B-7B41-91CE-1BDD54D7C8E1}"/>
              </a:ext>
            </a:extLst>
          </p:cNvPr>
          <p:cNvPicPr>
            <a:picLocks noChangeAspect="1"/>
          </p:cNvPicPr>
          <p:nvPr/>
        </p:nvPicPr>
        <p:blipFill>
          <a:blip r:embed="rId2"/>
          <a:stretch>
            <a:fillRect/>
          </a:stretch>
        </p:blipFill>
        <p:spPr>
          <a:xfrm>
            <a:off x="6096000" y="3365941"/>
            <a:ext cx="4508500" cy="3340100"/>
          </a:xfrm>
          <a:prstGeom prst="rect">
            <a:avLst/>
          </a:prstGeom>
        </p:spPr>
      </p:pic>
    </p:spTree>
    <p:extLst>
      <p:ext uri="{BB962C8B-B14F-4D97-AF65-F5344CB8AC3E}">
        <p14:creationId xmlns:p14="http://schemas.microsoft.com/office/powerpoint/2010/main" val="1492680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pPr>
              <a:spcBef>
                <a:spcPts val="0"/>
              </a:spcBef>
              <a:spcAft>
                <a:spcPts val="0"/>
              </a:spcAft>
            </a:pPr>
            <a:r>
              <a:rPr lang="en-US" sz="2800" dirty="0"/>
              <a:t>When the project calls for it – for instance when user experience is a major factor in project outcomes – the team crafts detailed, synthetic biographies of fictitious users of the future product: these are called “personas”. (In Alan Cooper’s concise terms: “make up pretend users and design for them”.)</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normAutofit/>
          </a:bodyPr>
          <a:lstStyle/>
          <a:p>
            <a:r>
              <a:rPr lang="en-US" dirty="0"/>
              <a:t>Personas</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35</a:t>
            </a:fld>
            <a:endParaRPr lang="en-US" dirty="0"/>
          </a:p>
        </p:txBody>
      </p:sp>
      <p:pic>
        <p:nvPicPr>
          <p:cNvPr id="5" name="Picture 4">
            <a:extLst>
              <a:ext uri="{FF2B5EF4-FFF2-40B4-BE49-F238E27FC236}">
                <a16:creationId xmlns:a16="http://schemas.microsoft.com/office/drawing/2014/main" id="{53706C05-FA14-6C4A-A313-448C43C24531}"/>
              </a:ext>
            </a:extLst>
          </p:cNvPr>
          <p:cNvPicPr>
            <a:picLocks noChangeAspect="1"/>
          </p:cNvPicPr>
          <p:nvPr/>
        </p:nvPicPr>
        <p:blipFill>
          <a:blip r:embed="rId2"/>
          <a:stretch>
            <a:fillRect/>
          </a:stretch>
        </p:blipFill>
        <p:spPr>
          <a:xfrm>
            <a:off x="6531263" y="3225924"/>
            <a:ext cx="5035149" cy="3171272"/>
          </a:xfrm>
          <a:prstGeom prst="rect">
            <a:avLst/>
          </a:prstGeom>
        </p:spPr>
      </p:pic>
    </p:spTree>
    <p:extLst>
      <p:ext uri="{BB962C8B-B14F-4D97-AF65-F5344CB8AC3E}">
        <p14:creationId xmlns:p14="http://schemas.microsoft.com/office/powerpoint/2010/main" val="3707472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r>
              <a:rPr lang="en-US" sz="2800" dirty="0"/>
              <a:t>A product backlog is a list of the new features, changes to existing features, bug fixes, infrastructure changes or other activities that a team may deliver in order to achieve a specific outcome.</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normAutofit/>
          </a:bodyPr>
          <a:lstStyle/>
          <a:p>
            <a:r>
              <a:rPr lang="en-US" dirty="0"/>
              <a:t>Backlog</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36</a:t>
            </a:fld>
            <a:endParaRPr lang="en-US" dirty="0"/>
          </a:p>
        </p:txBody>
      </p:sp>
      <p:pic>
        <p:nvPicPr>
          <p:cNvPr id="5" name="Picture 4">
            <a:extLst>
              <a:ext uri="{FF2B5EF4-FFF2-40B4-BE49-F238E27FC236}">
                <a16:creationId xmlns:a16="http://schemas.microsoft.com/office/drawing/2014/main" id="{052FC0B6-8E14-CF45-B364-AED719D89EAA}"/>
              </a:ext>
            </a:extLst>
          </p:cNvPr>
          <p:cNvPicPr>
            <a:picLocks noChangeAspect="1"/>
          </p:cNvPicPr>
          <p:nvPr/>
        </p:nvPicPr>
        <p:blipFill>
          <a:blip r:embed="rId2"/>
          <a:stretch>
            <a:fillRect/>
          </a:stretch>
        </p:blipFill>
        <p:spPr>
          <a:xfrm>
            <a:off x="627643" y="2672653"/>
            <a:ext cx="6475802" cy="3876501"/>
          </a:xfrm>
          <a:prstGeom prst="rect">
            <a:avLst/>
          </a:prstGeom>
        </p:spPr>
      </p:pic>
    </p:spTree>
    <p:extLst>
      <p:ext uri="{BB962C8B-B14F-4D97-AF65-F5344CB8AC3E}">
        <p14:creationId xmlns:p14="http://schemas.microsoft.com/office/powerpoint/2010/main" val="3056896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r>
              <a:rPr lang="en-US" sz="2800" dirty="0"/>
              <a:t>The team meets regularly, usually adhering to the rhythm of its iterations, to explicitly reflect on the most significant events to have occurred since the previous such meeting, and take decisions aiming at remediation or improvement.</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normAutofit/>
          </a:bodyPr>
          <a:lstStyle/>
          <a:p>
            <a:r>
              <a:rPr lang="en-US" dirty="0"/>
              <a:t>Retrospective</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37</a:t>
            </a:fld>
            <a:endParaRPr lang="en-US" dirty="0"/>
          </a:p>
        </p:txBody>
      </p:sp>
      <p:pic>
        <p:nvPicPr>
          <p:cNvPr id="5" name="Picture 4">
            <a:extLst>
              <a:ext uri="{FF2B5EF4-FFF2-40B4-BE49-F238E27FC236}">
                <a16:creationId xmlns:a16="http://schemas.microsoft.com/office/drawing/2014/main" id="{4A15458B-AF2B-8E49-9A67-ACABC8FDFCAF}"/>
              </a:ext>
            </a:extLst>
          </p:cNvPr>
          <p:cNvPicPr>
            <a:picLocks noChangeAspect="1"/>
          </p:cNvPicPr>
          <p:nvPr/>
        </p:nvPicPr>
        <p:blipFill>
          <a:blip r:embed="rId2"/>
          <a:stretch>
            <a:fillRect/>
          </a:stretch>
        </p:blipFill>
        <p:spPr>
          <a:xfrm>
            <a:off x="2338939" y="3429000"/>
            <a:ext cx="7863840" cy="3231608"/>
          </a:xfrm>
          <a:prstGeom prst="rect">
            <a:avLst/>
          </a:prstGeom>
        </p:spPr>
      </p:pic>
    </p:spTree>
    <p:extLst>
      <p:ext uri="{BB962C8B-B14F-4D97-AF65-F5344CB8AC3E}">
        <p14:creationId xmlns:p14="http://schemas.microsoft.com/office/powerpoint/2010/main" val="1478639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196124"/>
            <a:ext cx="11818096" cy="5839157"/>
          </a:xfrm>
        </p:spPr>
        <p:txBody>
          <a:bodyPr>
            <a:normAutofit/>
          </a:bodyPr>
          <a:lstStyle/>
          <a:p>
            <a:r>
              <a:rPr lang="en-US" sz="2400" dirty="0"/>
              <a:t>Agile Is Iterative And Incremental</a:t>
            </a:r>
          </a:p>
          <a:p>
            <a:r>
              <a:rPr lang="en-US" sz="2400" dirty="0"/>
              <a:t>Time Boxed</a:t>
            </a:r>
          </a:p>
          <a:p>
            <a:r>
              <a:rPr lang="en-US" sz="2400" dirty="0"/>
              <a:t>Focused On Minimum Marketable Features (MMFs)</a:t>
            </a:r>
          </a:p>
          <a:p>
            <a:r>
              <a:rPr lang="en-US" sz="2400" dirty="0"/>
              <a:t>Continuous User Feedback</a:t>
            </a:r>
          </a:p>
          <a:p>
            <a:r>
              <a:rPr lang="en-US" sz="2400" dirty="0"/>
              <a:t>Open To Change</a:t>
            </a:r>
          </a:p>
          <a:p>
            <a:r>
              <a:rPr lang="en-US" sz="2400" dirty="0"/>
              <a:t>Visual</a:t>
            </a:r>
          </a:p>
          <a:p>
            <a:r>
              <a:rPr lang="en-US" sz="2400" dirty="0"/>
              <a:t>Measurable</a:t>
            </a:r>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Key Factors for Success</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38</a:t>
            </a:fld>
            <a:endParaRPr lang="en-US" dirty="0"/>
          </a:p>
        </p:txBody>
      </p:sp>
    </p:spTree>
    <p:extLst>
      <p:ext uri="{BB962C8B-B14F-4D97-AF65-F5344CB8AC3E}">
        <p14:creationId xmlns:p14="http://schemas.microsoft.com/office/powerpoint/2010/main" val="345319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4"/>
          </p:nvPr>
        </p:nvSpPr>
        <p:spPr>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39</a:t>
            </a:fld>
            <a:endParaRPr lang="en-US" dirty="0"/>
          </a:p>
        </p:txBody>
      </p:sp>
      <p:sp>
        <p:nvSpPr>
          <p:cNvPr id="6" name="Text Placeholder 5">
            <a:extLst>
              <a:ext uri="{FF2B5EF4-FFF2-40B4-BE49-F238E27FC236}">
                <a16:creationId xmlns:a16="http://schemas.microsoft.com/office/drawing/2014/main" id="{2F489C28-C396-4146-8247-7D2A5D02826D}"/>
              </a:ext>
            </a:extLst>
          </p:cNvPr>
          <p:cNvSpPr>
            <a:spLocks noGrp="1"/>
          </p:cNvSpPr>
          <p:nvPr>
            <p:ph type="body" sz="quarter" idx="11"/>
          </p:nvPr>
        </p:nvSpPr>
        <p:spPr>
          <a:xfrm>
            <a:off x="7026442" y="1195932"/>
            <a:ext cx="4975155" cy="4069087"/>
          </a:xfrm>
        </p:spPr>
        <p:txBody>
          <a:bodyPr>
            <a:normAutofit fontScale="92500" lnSpcReduction="10000"/>
          </a:bodyPr>
          <a:lstStyle/>
          <a:p>
            <a:pPr>
              <a:spcBef>
                <a:spcPts val="0"/>
              </a:spcBef>
              <a:spcAft>
                <a:spcPts val="0"/>
              </a:spcAft>
            </a:pPr>
            <a:r>
              <a:rPr lang="en-US" sz="2200" dirty="0">
                <a:hlinkClick r:id="rId2"/>
              </a:rPr>
              <a:t>Kanban Board</a:t>
            </a:r>
            <a:endParaRPr lang="en-US" sz="2200" dirty="0"/>
          </a:p>
          <a:p>
            <a:pPr>
              <a:spcBef>
                <a:spcPts val="0"/>
              </a:spcBef>
              <a:spcAft>
                <a:spcPts val="0"/>
              </a:spcAft>
            </a:pPr>
            <a:r>
              <a:rPr lang="en-US" sz="2200" dirty="0">
                <a:hlinkClick r:id="rId3"/>
              </a:rPr>
              <a:t>Pair Programming</a:t>
            </a:r>
            <a:endParaRPr lang="en-US" sz="2200" dirty="0"/>
          </a:p>
          <a:p>
            <a:pPr>
              <a:spcBef>
                <a:spcPts val="0"/>
              </a:spcBef>
              <a:spcAft>
                <a:spcPts val="0"/>
              </a:spcAft>
            </a:pPr>
            <a:r>
              <a:rPr lang="en-US" sz="2200" dirty="0">
                <a:hlinkClick r:id="rId4"/>
              </a:rPr>
              <a:t>Planning Poker</a:t>
            </a:r>
            <a:endParaRPr lang="en-US" sz="2200" dirty="0"/>
          </a:p>
          <a:p>
            <a:pPr>
              <a:spcBef>
                <a:spcPts val="0"/>
              </a:spcBef>
              <a:spcAft>
                <a:spcPts val="0"/>
              </a:spcAft>
            </a:pPr>
            <a:r>
              <a:rPr lang="en-US" sz="2200" dirty="0">
                <a:hlinkClick r:id="rId5"/>
              </a:rPr>
              <a:t>Product Owner</a:t>
            </a:r>
            <a:endParaRPr lang="en-US" sz="2200" dirty="0"/>
          </a:p>
          <a:p>
            <a:pPr>
              <a:spcBef>
                <a:spcPts val="0"/>
              </a:spcBef>
              <a:spcAft>
                <a:spcPts val="0"/>
              </a:spcAft>
            </a:pPr>
            <a:r>
              <a:rPr lang="en-US" sz="2200" dirty="0">
                <a:hlinkClick r:id="rId6"/>
              </a:rPr>
              <a:t>Scrum</a:t>
            </a:r>
            <a:endParaRPr lang="en-US" sz="2200" dirty="0"/>
          </a:p>
          <a:p>
            <a:pPr>
              <a:spcBef>
                <a:spcPts val="0"/>
              </a:spcBef>
              <a:spcAft>
                <a:spcPts val="0"/>
              </a:spcAft>
            </a:pPr>
            <a:r>
              <a:rPr lang="en-US" sz="2200" dirty="0">
                <a:hlinkClick r:id="rId7"/>
              </a:rPr>
              <a:t>Scrum Master</a:t>
            </a:r>
            <a:endParaRPr lang="en-US" sz="2200" dirty="0"/>
          </a:p>
          <a:p>
            <a:pPr>
              <a:spcBef>
                <a:spcPts val="0"/>
              </a:spcBef>
              <a:spcAft>
                <a:spcPts val="0"/>
              </a:spcAft>
            </a:pPr>
            <a:r>
              <a:rPr lang="en-US" sz="2200" dirty="0">
                <a:hlinkClick r:id="rId8"/>
              </a:rPr>
              <a:t>Story Mapping</a:t>
            </a:r>
            <a:endParaRPr lang="en-US" sz="2200" dirty="0"/>
          </a:p>
          <a:p>
            <a:pPr>
              <a:spcBef>
                <a:spcPts val="0"/>
              </a:spcBef>
              <a:spcAft>
                <a:spcPts val="0"/>
              </a:spcAft>
            </a:pPr>
            <a:r>
              <a:rPr lang="en-US" sz="2200" dirty="0">
                <a:hlinkClick r:id="rId9"/>
              </a:rPr>
              <a:t>TDD</a:t>
            </a:r>
            <a:endParaRPr lang="en-US" sz="2200" dirty="0"/>
          </a:p>
          <a:p>
            <a:pPr>
              <a:spcBef>
                <a:spcPts val="0"/>
              </a:spcBef>
              <a:spcAft>
                <a:spcPts val="0"/>
              </a:spcAft>
            </a:pPr>
            <a:r>
              <a:rPr lang="en-US" sz="2200" dirty="0">
                <a:hlinkClick r:id="rId10"/>
              </a:rPr>
              <a:t>Timebox</a:t>
            </a:r>
            <a:endParaRPr lang="en-US" sz="2200" dirty="0"/>
          </a:p>
          <a:p>
            <a:pPr>
              <a:spcBef>
                <a:spcPts val="0"/>
              </a:spcBef>
              <a:spcAft>
                <a:spcPts val="0"/>
              </a:spcAft>
            </a:pPr>
            <a:r>
              <a:rPr lang="en-US" sz="2200" dirty="0">
                <a:hlinkClick r:id="rId11"/>
              </a:rPr>
              <a:t>Ubiquitous Language</a:t>
            </a:r>
            <a:endParaRPr lang="en-US" sz="2200" dirty="0"/>
          </a:p>
          <a:p>
            <a:pPr>
              <a:spcBef>
                <a:spcPts val="0"/>
              </a:spcBef>
              <a:spcAft>
                <a:spcPts val="0"/>
              </a:spcAft>
            </a:pPr>
            <a:r>
              <a:rPr lang="en-US" sz="2200" dirty="0">
                <a:hlinkClick r:id="rId12"/>
              </a:rPr>
              <a:t>Unit Testing</a:t>
            </a:r>
            <a:endParaRPr lang="en-US" sz="2200" dirty="0"/>
          </a:p>
          <a:p>
            <a:pPr>
              <a:spcBef>
                <a:spcPts val="0"/>
              </a:spcBef>
              <a:spcAft>
                <a:spcPts val="0"/>
              </a:spcAft>
            </a:pPr>
            <a:r>
              <a:rPr lang="en-US" sz="2200" dirty="0">
                <a:hlinkClick r:id="rId13"/>
              </a:rPr>
              <a:t>Usability </a:t>
            </a:r>
            <a:r>
              <a:rPr lang="en-US" sz="2200" dirty="0" err="1">
                <a:hlinkClick r:id="rId13"/>
              </a:rPr>
              <a:t>Testing</a:t>
            </a:r>
            <a:r>
              <a:rPr lang="en-US" sz="2200" dirty="0" err="1">
                <a:hlinkClick r:id="rId14"/>
              </a:rPr>
              <a:t>User</a:t>
            </a:r>
            <a:r>
              <a:rPr lang="en-US" sz="2200" dirty="0">
                <a:hlinkClick r:id="rId14"/>
              </a:rPr>
              <a:t> Stories</a:t>
            </a:r>
            <a:endParaRPr lang="en-US" sz="2200" dirty="0"/>
          </a:p>
          <a:p>
            <a:pPr>
              <a:spcBef>
                <a:spcPts val="0"/>
              </a:spcBef>
              <a:spcAft>
                <a:spcPts val="0"/>
              </a:spcAft>
            </a:pPr>
            <a:r>
              <a:rPr lang="en-US" sz="2200" dirty="0">
                <a:hlinkClick r:id="rId15"/>
              </a:rPr>
              <a:t>3 C’s</a:t>
            </a:r>
            <a:endParaRPr lang="en-US" sz="2200" dirty="0"/>
          </a:p>
          <a:p>
            <a:endParaRPr lang="en-BG" dirty="0"/>
          </a:p>
        </p:txBody>
      </p:sp>
      <p:sp>
        <p:nvSpPr>
          <p:cNvPr id="5" name="Text Placeholder 4">
            <a:extLst>
              <a:ext uri="{FF2B5EF4-FFF2-40B4-BE49-F238E27FC236}">
                <a16:creationId xmlns:a16="http://schemas.microsoft.com/office/drawing/2014/main" id="{1C7256C8-24E7-7148-9B9C-8FD656C56D4B}"/>
              </a:ext>
            </a:extLst>
          </p:cNvPr>
          <p:cNvSpPr>
            <a:spLocks noGrp="1"/>
          </p:cNvSpPr>
          <p:nvPr>
            <p:ph type="body" sz="quarter" idx="10"/>
          </p:nvPr>
        </p:nvSpPr>
        <p:spPr/>
        <p:txBody>
          <a:bodyPr>
            <a:noAutofit/>
          </a:bodyPr>
          <a:lstStyle/>
          <a:p>
            <a:pPr>
              <a:lnSpc>
                <a:spcPct val="100000"/>
              </a:lnSpc>
              <a:spcBef>
                <a:spcPts val="0"/>
              </a:spcBef>
              <a:spcAft>
                <a:spcPts val="0"/>
              </a:spcAft>
            </a:pPr>
            <a:r>
              <a:rPr lang="en-US" sz="2000" dirty="0">
                <a:hlinkClick r:id="rId16"/>
              </a:rPr>
              <a:t>Acceptance Testing</a:t>
            </a:r>
            <a:endParaRPr lang="en-US" sz="2000" dirty="0"/>
          </a:p>
          <a:p>
            <a:pPr>
              <a:lnSpc>
                <a:spcPct val="100000"/>
              </a:lnSpc>
              <a:spcBef>
                <a:spcPts val="0"/>
              </a:spcBef>
              <a:spcAft>
                <a:spcPts val="0"/>
              </a:spcAft>
            </a:pPr>
            <a:r>
              <a:rPr lang="en-US" sz="2000" dirty="0">
                <a:hlinkClick r:id="rId17"/>
              </a:rPr>
              <a:t>ATDD</a:t>
            </a:r>
            <a:endParaRPr lang="en-US" sz="2000" dirty="0"/>
          </a:p>
          <a:p>
            <a:pPr>
              <a:lnSpc>
                <a:spcPct val="100000"/>
              </a:lnSpc>
              <a:spcBef>
                <a:spcPts val="0"/>
              </a:spcBef>
              <a:spcAft>
                <a:spcPts val="0"/>
              </a:spcAft>
            </a:pPr>
            <a:r>
              <a:rPr lang="en-US" sz="2000" dirty="0">
                <a:hlinkClick r:id="rId18"/>
              </a:rPr>
              <a:t>Backlog</a:t>
            </a:r>
            <a:endParaRPr lang="en-US" sz="2000" dirty="0"/>
          </a:p>
          <a:p>
            <a:pPr>
              <a:lnSpc>
                <a:spcPct val="100000"/>
              </a:lnSpc>
              <a:spcBef>
                <a:spcPts val="0"/>
              </a:spcBef>
              <a:spcAft>
                <a:spcPts val="0"/>
              </a:spcAft>
            </a:pPr>
            <a:r>
              <a:rPr lang="en-US" sz="2000" dirty="0">
                <a:hlinkClick r:id="rId19"/>
              </a:rPr>
              <a:t>Backlog Grooming</a:t>
            </a:r>
            <a:endParaRPr lang="en-US" sz="2000" dirty="0"/>
          </a:p>
          <a:p>
            <a:pPr>
              <a:lnSpc>
                <a:spcPct val="100000"/>
              </a:lnSpc>
              <a:spcBef>
                <a:spcPts val="0"/>
              </a:spcBef>
              <a:spcAft>
                <a:spcPts val="0"/>
              </a:spcAft>
            </a:pPr>
            <a:r>
              <a:rPr lang="en-US" sz="2000" dirty="0">
                <a:hlinkClick r:id="rId20"/>
              </a:rPr>
              <a:t>BDD</a:t>
            </a:r>
            <a:endParaRPr lang="en-US" sz="2000" dirty="0"/>
          </a:p>
          <a:p>
            <a:pPr>
              <a:lnSpc>
                <a:spcPct val="100000"/>
              </a:lnSpc>
              <a:spcBef>
                <a:spcPts val="0"/>
              </a:spcBef>
              <a:spcAft>
                <a:spcPts val="0"/>
              </a:spcAft>
            </a:pPr>
            <a:r>
              <a:rPr lang="en-US" sz="2000" dirty="0">
                <a:hlinkClick r:id="rId21"/>
              </a:rPr>
              <a:t>Continuous Deployment</a:t>
            </a:r>
            <a:endParaRPr lang="en-US" sz="2000" dirty="0"/>
          </a:p>
          <a:p>
            <a:pPr>
              <a:lnSpc>
                <a:spcPct val="100000"/>
              </a:lnSpc>
              <a:spcBef>
                <a:spcPts val="0"/>
              </a:spcBef>
              <a:spcAft>
                <a:spcPts val="0"/>
              </a:spcAft>
            </a:pPr>
            <a:r>
              <a:rPr lang="en-US" sz="2000" dirty="0">
                <a:hlinkClick r:id="rId22"/>
              </a:rPr>
              <a:t>Continuous Integration</a:t>
            </a:r>
            <a:endParaRPr lang="en-US" sz="2000" dirty="0"/>
          </a:p>
          <a:p>
            <a:pPr>
              <a:lnSpc>
                <a:spcPct val="100000"/>
              </a:lnSpc>
              <a:spcBef>
                <a:spcPts val="0"/>
              </a:spcBef>
              <a:spcAft>
                <a:spcPts val="0"/>
              </a:spcAft>
            </a:pPr>
            <a:r>
              <a:rPr lang="en-US" sz="2000" dirty="0">
                <a:hlinkClick r:id="rId23"/>
              </a:rPr>
              <a:t>Definition of Done</a:t>
            </a:r>
            <a:endParaRPr lang="en-US" sz="2000" dirty="0"/>
          </a:p>
          <a:p>
            <a:pPr>
              <a:lnSpc>
                <a:spcPct val="100000"/>
              </a:lnSpc>
              <a:spcBef>
                <a:spcPts val="0"/>
              </a:spcBef>
              <a:spcAft>
                <a:spcPts val="0"/>
              </a:spcAft>
            </a:pPr>
            <a:r>
              <a:rPr lang="en-US" sz="2000" dirty="0">
                <a:hlinkClick r:id="rId24"/>
              </a:rPr>
              <a:t>Definition of Ready</a:t>
            </a:r>
            <a:endParaRPr lang="en-US" sz="2000" dirty="0"/>
          </a:p>
          <a:p>
            <a:pPr>
              <a:lnSpc>
                <a:spcPct val="100000"/>
              </a:lnSpc>
              <a:spcBef>
                <a:spcPts val="0"/>
              </a:spcBef>
              <a:spcAft>
                <a:spcPts val="0"/>
              </a:spcAft>
            </a:pPr>
            <a:r>
              <a:rPr lang="en-US" sz="2000" dirty="0">
                <a:hlinkClick r:id="rId25"/>
              </a:rPr>
              <a:t>Exploratory Testing</a:t>
            </a:r>
            <a:endParaRPr lang="en-US" sz="2000" dirty="0"/>
          </a:p>
          <a:p>
            <a:pPr>
              <a:lnSpc>
                <a:spcPct val="100000"/>
              </a:lnSpc>
              <a:spcBef>
                <a:spcPts val="0"/>
              </a:spcBef>
              <a:spcAft>
                <a:spcPts val="0"/>
              </a:spcAft>
            </a:pPr>
            <a:r>
              <a:rPr lang="en-US" sz="2000" dirty="0">
                <a:hlinkClick r:id="rId26"/>
              </a:rPr>
              <a:t>Given When Then</a:t>
            </a:r>
            <a:endParaRPr lang="en-US" sz="2000" dirty="0"/>
          </a:p>
          <a:p>
            <a:pPr>
              <a:lnSpc>
                <a:spcPct val="100000"/>
              </a:lnSpc>
              <a:spcBef>
                <a:spcPts val="0"/>
              </a:spcBef>
              <a:spcAft>
                <a:spcPts val="0"/>
              </a:spcAft>
            </a:pPr>
            <a:r>
              <a:rPr lang="en-US" sz="2000" dirty="0">
                <a:hlinkClick r:id="rId27"/>
              </a:rPr>
              <a:t>Incremental Development</a:t>
            </a:r>
            <a:endParaRPr lang="en-US" sz="2000" dirty="0"/>
          </a:p>
          <a:p>
            <a:pPr>
              <a:lnSpc>
                <a:spcPct val="100000"/>
              </a:lnSpc>
              <a:spcBef>
                <a:spcPts val="0"/>
              </a:spcBef>
              <a:spcAft>
                <a:spcPts val="0"/>
              </a:spcAft>
            </a:pPr>
            <a:r>
              <a:rPr lang="en-US" sz="2000" dirty="0">
                <a:hlinkClick r:id="rId28"/>
              </a:rPr>
              <a:t>Iterative Development</a:t>
            </a:r>
            <a:endParaRPr lang="en-US" sz="2000" dirty="0"/>
          </a:p>
          <a:p>
            <a:pPr>
              <a:lnSpc>
                <a:spcPct val="100000"/>
              </a:lnSpc>
              <a:spcBef>
                <a:spcPts val="0"/>
              </a:spcBef>
              <a:spcAft>
                <a:spcPts val="0"/>
              </a:spcAft>
            </a:pPr>
            <a:r>
              <a:rPr lang="en-US" sz="2000" dirty="0">
                <a:hlinkClick r:id="rId29"/>
              </a:rPr>
              <a:t>Kanban</a:t>
            </a:r>
            <a:endParaRPr lang="en-US" sz="2000" dirty="0"/>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Key Agile Concepts - Homework</a:t>
            </a:r>
          </a:p>
        </p:txBody>
      </p:sp>
    </p:spTree>
    <p:extLst>
      <p:ext uri="{BB962C8B-B14F-4D97-AF65-F5344CB8AC3E}">
        <p14:creationId xmlns:p14="http://schemas.microsoft.com/office/powerpoint/2010/main" val="3697544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597794"/>
            <a:ext cx="11818096" cy="5437487"/>
          </a:xfrm>
        </p:spPr>
        <p:txBody>
          <a:bodyPr>
            <a:normAutofit/>
          </a:bodyPr>
          <a:lstStyle/>
          <a:p>
            <a:pPr marL="0" indent="0">
              <a:buNone/>
            </a:pPr>
            <a:r>
              <a:rPr lang="en-US" sz="2400" i="1" dirty="0"/>
              <a:t>“Agile is the ability to create and respond to change. It is a way of dealing with, and ultimately succeeding in, an uncertain and turbulent environment.”</a:t>
            </a:r>
          </a:p>
          <a:p>
            <a:pPr marL="0" indent="0">
              <a:buNone/>
            </a:pPr>
            <a:r>
              <a:rPr lang="en-US" sz="2400" i="1" dirty="0"/>
              <a:t>- </a:t>
            </a:r>
            <a:r>
              <a:rPr lang="en-US" sz="2400" i="1" dirty="0" err="1"/>
              <a:t>AgileAlliance.org</a:t>
            </a:r>
            <a:endParaRPr lang="en-US" sz="2400" i="1" dirty="0"/>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Refresher</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a:t>
            </a:fld>
            <a:endParaRPr lang="en-US" dirty="0"/>
          </a:p>
        </p:txBody>
      </p:sp>
      <p:pic>
        <p:nvPicPr>
          <p:cNvPr id="8" name="Picture 7">
            <a:extLst>
              <a:ext uri="{FF2B5EF4-FFF2-40B4-BE49-F238E27FC236}">
                <a16:creationId xmlns:a16="http://schemas.microsoft.com/office/drawing/2014/main" id="{3210BEAE-D623-504B-8BBB-1B46954DEA43}"/>
              </a:ext>
            </a:extLst>
          </p:cNvPr>
          <p:cNvPicPr>
            <a:picLocks noChangeAspect="1"/>
          </p:cNvPicPr>
          <p:nvPr/>
        </p:nvPicPr>
        <p:blipFill>
          <a:blip r:embed="rId2"/>
          <a:stretch>
            <a:fillRect/>
          </a:stretch>
        </p:blipFill>
        <p:spPr>
          <a:xfrm>
            <a:off x="6341444" y="2919066"/>
            <a:ext cx="5565007" cy="3478130"/>
          </a:xfrm>
          <a:prstGeom prst="rect">
            <a:avLst/>
          </a:prstGeom>
        </p:spPr>
      </p:pic>
    </p:spTree>
    <p:extLst>
      <p:ext uri="{BB962C8B-B14F-4D97-AF65-F5344CB8AC3E}">
        <p14:creationId xmlns:p14="http://schemas.microsoft.com/office/powerpoint/2010/main" val="935289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40</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6766" y="1404321"/>
            <a:ext cx="8635244"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50000"/>
                </a:lnSpc>
                <a:buFont typeface="Wingdings" panose="05000000000000000000" pitchFamily="2" charset="2"/>
                <a:buChar char="§"/>
              </a:pPr>
              <a:r>
                <a:rPr lang="en-US" altLang="ko-KR" sz="2400" dirty="0">
                  <a:solidFill>
                    <a:schemeClr val="bg2"/>
                  </a:solidFill>
                </a:rPr>
                <a:t>Agile is not a methodology which can be simply followed</a:t>
              </a:r>
            </a:p>
            <a:p>
              <a:pPr marL="800100" lvl="1" indent="-342900">
                <a:lnSpc>
                  <a:spcPct val="150000"/>
                </a:lnSpc>
                <a:buFont typeface="Wingdings" panose="05000000000000000000" pitchFamily="2" charset="2"/>
                <a:buChar char="§"/>
              </a:pPr>
              <a:r>
                <a:rPr lang="en-US" altLang="ko-KR" sz="2400" dirty="0">
                  <a:solidFill>
                    <a:schemeClr val="bg2"/>
                  </a:solidFill>
                </a:rPr>
                <a:t>Whatever you do, keep the values and principles in mind</a:t>
              </a:r>
            </a:p>
            <a:p>
              <a:pPr marL="800100" lvl="1" indent="-342900">
                <a:lnSpc>
                  <a:spcPct val="150000"/>
                </a:lnSpc>
                <a:buFont typeface="Wingdings" panose="05000000000000000000" pitchFamily="2" charset="2"/>
                <a:buChar char="§"/>
              </a:pPr>
              <a:r>
                <a:rPr lang="en-US" altLang="ko-KR" sz="2400" dirty="0">
                  <a:solidFill>
                    <a:schemeClr val="bg2"/>
                  </a:solidFill>
                </a:rPr>
                <a:t>Practices are there to support the values and principles of Agile</a:t>
              </a:r>
            </a:p>
            <a:p>
              <a:pPr marL="800100" lvl="1" indent="-342900">
                <a:lnSpc>
                  <a:spcPct val="150000"/>
                </a:lnSpc>
                <a:buFont typeface="Wingdings" panose="05000000000000000000" pitchFamily="2" charset="2"/>
                <a:buChar char="§"/>
              </a:pPr>
              <a:r>
                <a:rPr lang="en-US" altLang="ko-KR" sz="2400" dirty="0">
                  <a:solidFill>
                    <a:schemeClr val="bg2"/>
                  </a:solidFill>
                </a:rPr>
                <a:t>Don’t follow blindly, but THINK!</a:t>
              </a:r>
              <a:endParaRPr lang="en-US" altLang="ko-KR" sz="2400" dirty="0"/>
            </a:p>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1104" r="-2878"/>
          <a:stretch/>
        </p:blipFill>
        <p:spPr>
          <a:xfrm>
            <a:off x="5111631" y="4407698"/>
            <a:ext cx="6140835" cy="951208"/>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204340" y="3339000"/>
            <a:ext cx="4272023" cy="899525"/>
          </a:xfrm>
          <a:prstGeom prst="roundRect">
            <a:avLst/>
          </a:prstGeom>
          <a:solidFill>
            <a:schemeClr val="bg2"/>
          </a:solidFill>
          <a:ln>
            <a:solidFill>
              <a:schemeClr val="tx1"/>
            </a:solidFill>
          </a:ln>
          <a:effectLst/>
        </p:spPr>
      </p:pic>
      <p:pic>
        <p:nvPicPr>
          <p:cNvPr id="36" name="SB Tech">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257" t="5588" r="-7813" b="1819"/>
          <a:stretch/>
        </p:blipFill>
        <p:spPr>
          <a:xfrm>
            <a:off x="1063878" y="2301988"/>
            <a:ext cx="2926080" cy="900000"/>
          </a:xfrm>
          <a:prstGeom prst="roundRect">
            <a:avLst/>
          </a:prstGeom>
          <a:solidFill>
            <a:schemeClr val="bg2"/>
          </a:solidFill>
          <a:ln>
            <a:solidFill>
              <a:schemeClr val="tx1"/>
            </a:solidFill>
          </a:ln>
          <a:effectLst/>
        </p:spPr>
      </p:pic>
      <p:pic>
        <p:nvPicPr>
          <p:cNvPr id="27" name="Postbank">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20749" t="-8951" r="-23891" b="-8951"/>
          <a:stretch/>
        </p:blipFill>
        <p:spPr>
          <a:xfrm>
            <a:off x="8320122" y="1224899"/>
            <a:ext cx="2926650" cy="882654"/>
          </a:xfrm>
          <a:prstGeom prst="roundRect">
            <a:avLst/>
          </a:prstGeom>
          <a:solidFill>
            <a:schemeClr val="bg2"/>
          </a:solidFill>
          <a:ln>
            <a:solidFill>
              <a:schemeClr val="tx1"/>
            </a:solidFill>
          </a:ln>
          <a:effectLst/>
        </p:spPr>
      </p:pic>
      <p:pic>
        <p:nvPicPr>
          <p:cNvPr id="37" name="SmartIT">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8527" t="-16504" r="-13960" b="-16504"/>
          <a:stretch/>
        </p:blipFill>
        <p:spPr>
          <a:xfrm>
            <a:off x="4188000" y="2287667"/>
            <a:ext cx="4288364" cy="903495"/>
          </a:xfrm>
          <a:prstGeom prst="roundRect">
            <a:avLst/>
          </a:prstGeom>
          <a:solidFill>
            <a:schemeClr val="bg2"/>
          </a:solidFill>
          <a:ln>
            <a:solidFill>
              <a:schemeClr val="tx1"/>
            </a:solidFill>
          </a:ln>
          <a:effectLst/>
        </p:spPr>
      </p:pic>
      <p:pic>
        <p:nvPicPr>
          <p:cNvPr id="28" name="Codexio">
            <a:hlinkClick r:id="rId13"/>
          </p:cNvPr>
          <p:cNvPicPr>
            <a:picLocks noChangeAspect="1"/>
          </p:cNvPicPr>
          <p:nvPr/>
        </p:nvPicPr>
        <p:blipFill rotWithShape="1">
          <a:blip r:embed="rId14" cstate="hqprint">
            <a:extLst>
              <a:ext uri="{28A0092B-C50C-407E-A947-70E740481C1C}">
                <a14:useLocalDpi xmlns:a14="http://schemas.microsoft.com/office/drawing/2010/main" val="0"/>
              </a:ext>
            </a:extLst>
          </a:blip>
          <a:srcRect l="3315" t="4941" r="3550" b="4346"/>
          <a:stretch/>
        </p:blipFill>
        <p:spPr>
          <a:xfrm>
            <a:off x="8841000" y="2304529"/>
            <a:ext cx="1966594" cy="183542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pic>
        <p:nvPicPr>
          <p:cNvPr id="2" name="Picture 1">
            <a:hlinkClick r:id="rId15"/>
          </p:cNvPr>
          <p:cNvPicPr>
            <a:picLocks noChangeAspect="1"/>
          </p:cNvPicPr>
          <p:nvPr/>
        </p:nvPicPr>
        <p:blipFill rotWithShape="1">
          <a:blip r:embed="rId16"/>
          <a:srcRect l="5838" t="5064" r="4136" b="5064"/>
          <a:stretch/>
        </p:blipFill>
        <p:spPr>
          <a:xfrm>
            <a:off x="1076054" y="3362375"/>
            <a:ext cx="2913904" cy="908427"/>
          </a:xfrm>
          <a:prstGeom prst="roundRect">
            <a:avLst/>
          </a:prstGeom>
          <a:solidFill>
            <a:schemeClr val="bg2"/>
          </a:solidFill>
          <a:ln>
            <a:solidFill>
              <a:schemeClr val="tx1"/>
            </a:solidFill>
          </a:ln>
          <a:effectLst/>
        </p:spPr>
      </p:pic>
      <p:pic>
        <p:nvPicPr>
          <p:cNvPr id="3" name="Picture 2">
            <a:hlinkClick r:id="rId17"/>
          </p:cNvPr>
          <p:cNvPicPr>
            <a:picLocks noChangeAspect="1"/>
          </p:cNvPicPr>
          <p:nvPr/>
        </p:nvPicPr>
        <p:blipFill>
          <a:blip r:embed="rId18"/>
          <a:stretch>
            <a:fillRect/>
          </a:stretch>
        </p:blipFill>
        <p:spPr>
          <a:xfrm>
            <a:off x="2922665" y="1233899"/>
            <a:ext cx="1380716" cy="864655"/>
          </a:xfrm>
          <a:prstGeom prst="roundRect">
            <a:avLst/>
          </a:prstGeom>
          <a:solidFill>
            <a:schemeClr val="bg2"/>
          </a:solidFill>
          <a:ln>
            <a:solidFill>
              <a:schemeClr val="tx1"/>
            </a:solidFill>
          </a:ln>
          <a:effectLst/>
        </p:spPr>
      </p:pic>
      <p:pic>
        <p:nvPicPr>
          <p:cNvPr id="5" name="Picture 4">
            <a:hlinkClick r:id="rId19"/>
          </p:cNvPr>
          <p:cNvPicPr>
            <a:picLocks noChangeAspect="1"/>
          </p:cNvPicPr>
          <p:nvPr/>
        </p:nvPicPr>
        <p:blipFill>
          <a:blip r:embed="rId20"/>
          <a:stretch>
            <a:fillRect/>
          </a:stretch>
        </p:blipFill>
        <p:spPr>
          <a:xfrm>
            <a:off x="1063878" y="1238451"/>
            <a:ext cx="1505139" cy="864654"/>
          </a:xfrm>
          <a:prstGeom prst="roundRect">
            <a:avLst/>
          </a:prstGeom>
          <a:solidFill>
            <a:schemeClr val="bg2"/>
          </a:solidFill>
          <a:ln>
            <a:solidFill>
              <a:schemeClr val="tx1"/>
            </a:solidFill>
          </a:ln>
          <a:effectLst/>
        </p:spPr>
      </p:pic>
      <p:pic>
        <p:nvPicPr>
          <p:cNvPr id="6" name="Picture 5">
            <a:hlinkClick r:id="rId21"/>
          </p:cNvPr>
          <p:cNvPicPr>
            <a:picLocks noChangeAspect="1"/>
          </p:cNvPicPr>
          <p:nvPr/>
        </p:nvPicPr>
        <p:blipFill rotWithShape="1">
          <a:blip r:embed="rId22"/>
          <a:srcRect l="-1097" r="-4528"/>
          <a:stretch/>
        </p:blipFill>
        <p:spPr>
          <a:xfrm>
            <a:off x="4637814" y="1224899"/>
            <a:ext cx="3388735" cy="882654"/>
          </a:xfrm>
          <a:prstGeom prst="roundRect">
            <a:avLst/>
          </a:prstGeom>
          <a:solidFill>
            <a:schemeClr val="bg2"/>
          </a:solidFill>
          <a:ln>
            <a:solidFill>
              <a:schemeClr val="tx1"/>
            </a:solidFill>
          </a:ln>
          <a:effectLst/>
        </p:spPr>
      </p:pic>
      <p:pic>
        <p:nvPicPr>
          <p:cNvPr id="7" name="Picture 6">
            <a:hlinkClick r:id="rId23"/>
          </p:cNvPr>
          <p:cNvPicPr>
            <a:picLocks noChangeAspect="1"/>
          </p:cNvPicPr>
          <p:nvPr/>
        </p:nvPicPr>
        <p:blipFill>
          <a:blip r:embed="rId24"/>
          <a:stretch>
            <a:fillRect/>
          </a:stretch>
        </p:blipFill>
        <p:spPr>
          <a:xfrm>
            <a:off x="5131802" y="5516785"/>
            <a:ext cx="3214198" cy="886695"/>
          </a:xfrm>
          <a:prstGeom prst="roundRect">
            <a:avLst/>
          </a:prstGeom>
          <a:solidFill>
            <a:schemeClr val="bg2"/>
          </a:solidFill>
          <a:ln>
            <a:solidFill>
              <a:schemeClr val="tx1"/>
            </a:solidFill>
          </a:ln>
          <a:effectLst/>
        </p:spPr>
      </p:pic>
      <p:pic>
        <p:nvPicPr>
          <p:cNvPr id="23" name="SmartIT">
            <a:hlinkClick r:id="rId25"/>
            <a:extLst>
              <a:ext uri="{FF2B5EF4-FFF2-40B4-BE49-F238E27FC236}">
                <a16:creationId xmlns:a16="http://schemas.microsoft.com/office/drawing/2014/main" id="{115D4F40-B5EA-427C-849F-B6EFFC9B617C}"/>
              </a:ext>
            </a:extLst>
          </p:cNvPr>
          <p:cNvPicPr>
            <a:picLocks noChangeAspect="1"/>
          </p:cNvPicPr>
          <p:nvPr/>
        </p:nvPicPr>
        <p:blipFill rotWithShape="1">
          <a:blip r:embed="rId26">
            <a:extLst>
              <a:ext uri="{28A0092B-C50C-407E-A947-70E740481C1C}">
                <a14:useLocalDpi xmlns:a14="http://schemas.microsoft.com/office/drawing/2010/main" val="0"/>
              </a:ext>
            </a:extLst>
          </a:blip>
          <a:srcRect l="-1863" t="-5711" r="-3984" b="-8810"/>
          <a:stretch/>
        </p:blipFill>
        <p:spPr>
          <a:xfrm>
            <a:off x="8595012" y="5492060"/>
            <a:ext cx="2651760" cy="900000"/>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7" cstate="hqprint">
            <a:extLst>
              <a:ext uri="{28A0092B-C50C-407E-A947-70E740481C1C}">
                <a14:useLocalDpi xmlns:a14="http://schemas.microsoft.com/office/drawing/2010/main" val="0"/>
              </a:ext>
            </a:extLst>
          </a:blip>
          <a:srcRect l="-4372" t="-4131" r="-2923" b="-8314"/>
          <a:stretch/>
        </p:blipFill>
        <p:spPr>
          <a:xfrm>
            <a:off x="1063878" y="4407697"/>
            <a:ext cx="3837857" cy="2016760"/>
          </a:xfrm>
          <a:prstGeom prst="roundRect">
            <a:avLst/>
          </a:prstGeom>
          <a:ln>
            <a:solidFill>
              <a:schemeClr val="tx1"/>
            </a:solidFill>
          </a:ln>
        </p:spPr>
      </p:pic>
    </p:spTree>
    <p:extLst>
      <p:ext uri="{BB962C8B-B14F-4D97-AF65-F5344CB8AC3E}">
        <p14:creationId xmlns:p14="http://schemas.microsoft.com/office/powerpoint/2010/main" val="3269303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2273" y="1710773"/>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1630431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597794"/>
            <a:ext cx="11818096" cy="5437487"/>
          </a:xfrm>
        </p:spPr>
        <p:txBody>
          <a:bodyPr>
            <a:normAutofit/>
          </a:bodyPr>
          <a:lstStyle/>
          <a:p>
            <a:r>
              <a:rPr lang="en-US" sz="2400" dirty="0"/>
              <a:t>Agile is a Mindset, Culture, Leadership Philosophy</a:t>
            </a:r>
          </a:p>
          <a:p>
            <a:r>
              <a:rPr lang="en-US" sz="2400" dirty="0"/>
              <a:t>It is built on Values, Principles and Practices</a:t>
            </a:r>
          </a:p>
          <a:p>
            <a:r>
              <a:rPr lang="en-US" sz="2400" dirty="0"/>
              <a:t>It is developed for software development, but applicable outside of it</a:t>
            </a:r>
          </a:p>
          <a:p>
            <a:r>
              <a:rPr lang="en-US" sz="2400" dirty="0"/>
              <a:t>It is developed by practitioners for practitioners</a:t>
            </a:r>
          </a:p>
          <a:p>
            <a:r>
              <a:rPr lang="en-US" sz="2400" dirty="0"/>
              <a:t>It was built on top of existing methodologies  </a:t>
            </a:r>
          </a:p>
          <a:p>
            <a:r>
              <a:rPr lang="en-US" sz="2400" dirty="0"/>
              <a:t>It is still evolving</a:t>
            </a:r>
          </a:p>
          <a:p>
            <a:r>
              <a:rPr lang="en-US" sz="2400" dirty="0"/>
              <a:t>Agile is NOT a project management methodology </a:t>
            </a:r>
          </a:p>
          <a:p>
            <a:r>
              <a:rPr lang="en-US" sz="2400" dirty="0"/>
              <a:t>Agile is NOT an answer to every problem</a:t>
            </a:r>
          </a:p>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Refresher</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5</a:t>
            </a:fld>
            <a:endParaRPr lang="en-US" dirty="0"/>
          </a:p>
        </p:txBody>
      </p:sp>
      <p:pic>
        <p:nvPicPr>
          <p:cNvPr id="5" name="Picture 4">
            <a:extLst>
              <a:ext uri="{FF2B5EF4-FFF2-40B4-BE49-F238E27FC236}">
                <a16:creationId xmlns:a16="http://schemas.microsoft.com/office/drawing/2014/main" id="{7084F274-4023-AD4D-852F-16D3113514D6}"/>
              </a:ext>
            </a:extLst>
          </p:cNvPr>
          <p:cNvPicPr>
            <a:picLocks noChangeAspect="1"/>
          </p:cNvPicPr>
          <p:nvPr/>
        </p:nvPicPr>
        <p:blipFill>
          <a:blip r:embed="rId2"/>
          <a:stretch>
            <a:fillRect/>
          </a:stretch>
        </p:blipFill>
        <p:spPr>
          <a:xfrm>
            <a:off x="7416866" y="3429000"/>
            <a:ext cx="3938053" cy="2729965"/>
          </a:xfrm>
          <a:prstGeom prst="rect">
            <a:avLst/>
          </a:prstGeom>
        </p:spPr>
      </p:pic>
    </p:spTree>
    <p:extLst>
      <p:ext uri="{BB962C8B-B14F-4D97-AF65-F5344CB8AC3E}">
        <p14:creationId xmlns:p14="http://schemas.microsoft.com/office/powerpoint/2010/main" val="383781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F4D12-3601-4527-BA06-1C7CD3CC04BA}"/>
              </a:ext>
            </a:extLst>
          </p:cNvPr>
          <p:cNvSpPr>
            <a:spLocks noGrp="1"/>
          </p:cNvSpPr>
          <p:nvPr>
            <p:ph type="body" sz="quarter" idx="10"/>
          </p:nvPr>
        </p:nvSpPr>
        <p:spPr>
          <a:xfrm>
            <a:off x="190402" y="1597794"/>
            <a:ext cx="11818096" cy="5437487"/>
          </a:xfrm>
        </p:spPr>
        <p:txBody>
          <a:bodyPr anchor="ctr">
            <a:normAutofit/>
          </a:bodyPr>
          <a:lstStyle/>
          <a:p>
            <a:pPr marL="0" indent="0" algn="ctr">
              <a:buNone/>
            </a:pPr>
            <a:endParaRPr lang="en-US" sz="4400" b="1" dirty="0"/>
          </a:p>
          <a:p>
            <a:pPr marL="0" indent="0" algn="ctr">
              <a:buNone/>
            </a:pPr>
            <a:endParaRPr lang="en-US" sz="4400" b="1" dirty="0"/>
          </a:p>
          <a:p>
            <a:pPr marL="0" indent="0" algn="ctr">
              <a:buNone/>
            </a:pPr>
            <a:r>
              <a:rPr lang="en-US" sz="4400" b="1" dirty="0"/>
              <a:t>Quiz time!</a:t>
            </a:r>
          </a:p>
          <a:p>
            <a:pPr marL="0" indent="0" algn="ctr">
              <a:buNone/>
            </a:pPr>
            <a:r>
              <a:rPr lang="en-US" sz="4400" b="1" dirty="0">
                <a:solidFill>
                  <a:schemeClr val="tx2">
                    <a:lumMod val="75000"/>
                  </a:schemeClr>
                </a:solidFill>
                <a:hlinkClick r:id="rId2"/>
              </a:rPr>
              <a:t>sli.do</a:t>
            </a:r>
            <a:br>
              <a:rPr lang="en-US" sz="4400" b="1" dirty="0"/>
            </a:br>
            <a:r>
              <a:rPr lang="en-US" sz="4400" b="1" dirty="0"/>
              <a:t>#Agile-2021</a:t>
            </a:r>
            <a:endParaRPr lang="en-US" sz="4400" b="1" i="1"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8FDB8535-15A3-4872-A50E-1377A0586433}"/>
              </a:ext>
            </a:extLst>
          </p:cNvPr>
          <p:cNvSpPr>
            <a:spLocks noGrp="1"/>
          </p:cNvSpPr>
          <p:nvPr>
            <p:ph type="title"/>
          </p:nvPr>
        </p:nvSpPr>
        <p:spPr/>
        <p:txBody>
          <a:bodyPr/>
          <a:lstStyle/>
          <a:p>
            <a:r>
              <a:rPr lang="en-US" dirty="0"/>
              <a:t>Refresher</a:t>
            </a:r>
          </a:p>
        </p:txBody>
      </p:sp>
      <p:sp>
        <p:nvSpPr>
          <p:cNvPr id="4" name="Slide Number Placeholder 3">
            <a:extLst>
              <a:ext uri="{FF2B5EF4-FFF2-40B4-BE49-F238E27FC236}">
                <a16:creationId xmlns:a16="http://schemas.microsoft.com/office/drawing/2014/main" id="{EFF879B2-599A-4A4B-93D0-979F18F3D09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269624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a:extLst>
              <a:ext uri="{FF2B5EF4-FFF2-40B4-BE49-F238E27FC236}">
                <a16:creationId xmlns:a16="http://schemas.microsoft.com/office/drawing/2014/main" id="{7D941C93-C52C-4981-B459-573BFC85A5E9}"/>
              </a:ext>
            </a:extLst>
          </p:cNvPr>
          <p:cNvSpPr>
            <a:spLocks noGrp="1"/>
          </p:cNvSpPr>
          <p:nvPr>
            <p:ph type="sldNum" sz="quarter" idx="5"/>
          </p:nvPr>
        </p:nvSpPr>
        <p:spPr/>
        <p:txBody>
          <a:bodyPr/>
          <a:lstStyle/>
          <a:p>
            <a:fld id="{2BF067CD-8E6B-4360-9AA8-C5DF2A48A6D1}" type="slidenum">
              <a:rPr lang="en-US" noProof="0" smtClean="0"/>
              <a:pPr/>
              <a:t>7</a:t>
            </a:fld>
            <a:endParaRPr lang="en-US" noProof="0"/>
          </a:p>
        </p:txBody>
      </p:sp>
      <p:sp>
        <p:nvSpPr>
          <p:cNvPr id="4" name="Заглавие 3">
            <a:extLst>
              <a:ext uri="{FF2B5EF4-FFF2-40B4-BE49-F238E27FC236}">
                <a16:creationId xmlns:a16="http://schemas.microsoft.com/office/drawing/2014/main" id="{30781E3C-CAA9-4E19-87BC-F9C9D38278D0}"/>
              </a:ext>
            </a:extLst>
          </p:cNvPr>
          <p:cNvSpPr>
            <a:spLocks noGrp="1"/>
          </p:cNvSpPr>
          <p:nvPr>
            <p:ph type="title"/>
          </p:nvPr>
        </p:nvSpPr>
        <p:spPr/>
        <p:txBody>
          <a:bodyPr/>
          <a:lstStyle/>
          <a:p>
            <a:r>
              <a:rPr lang="en-US" sz="4000" dirty="0"/>
              <a:t>Agile Values</a:t>
            </a:r>
            <a:endParaRPr lang="en-US" dirty="0"/>
          </a:p>
        </p:txBody>
      </p:sp>
      <p:pic>
        <p:nvPicPr>
          <p:cNvPr id="5" name="Picture 4">
            <a:extLst>
              <a:ext uri="{FF2B5EF4-FFF2-40B4-BE49-F238E27FC236}">
                <a16:creationId xmlns:a16="http://schemas.microsoft.com/office/drawing/2014/main" id="{CC4688CD-229A-7F41-8CDA-BAB94C5F3A18}"/>
              </a:ext>
            </a:extLst>
          </p:cNvPr>
          <p:cNvPicPr>
            <a:picLocks noChangeAspect="1"/>
          </p:cNvPicPr>
          <p:nvPr/>
        </p:nvPicPr>
        <p:blipFill>
          <a:blip r:embed="rId2"/>
          <a:stretch>
            <a:fillRect/>
          </a:stretch>
        </p:blipFill>
        <p:spPr>
          <a:xfrm>
            <a:off x="1709646" y="1625853"/>
            <a:ext cx="8772707" cy="4771343"/>
          </a:xfrm>
          <a:prstGeom prst="rect">
            <a:avLst/>
          </a:prstGeom>
        </p:spPr>
      </p:pic>
    </p:spTree>
    <p:extLst>
      <p:ext uri="{BB962C8B-B14F-4D97-AF65-F5344CB8AC3E}">
        <p14:creationId xmlns:p14="http://schemas.microsoft.com/office/powerpoint/2010/main" val="332834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C6964-8A33-4F73-BF23-AA01DC100336}"/>
              </a:ext>
            </a:extLst>
          </p:cNvPr>
          <p:cNvSpPr>
            <a:spLocks noGrp="1"/>
          </p:cNvSpPr>
          <p:nvPr>
            <p:ph type="title"/>
          </p:nvPr>
        </p:nvSpPr>
        <p:spPr/>
        <p:txBody>
          <a:bodyPr/>
          <a:lstStyle/>
          <a:p>
            <a:r>
              <a:rPr lang="en-US" dirty="0"/>
              <a:t>Agile Values</a:t>
            </a:r>
          </a:p>
        </p:txBody>
      </p:sp>
      <p:sp>
        <p:nvSpPr>
          <p:cNvPr id="4" name="Slide Number Placeholder 3">
            <a:extLst>
              <a:ext uri="{FF2B5EF4-FFF2-40B4-BE49-F238E27FC236}">
                <a16:creationId xmlns:a16="http://schemas.microsoft.com/office/drawing/2014/main" id="{DE30E99B-B5BF-4759-964B-4EA6C9CA630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8</a:t>
            </a:fld>
            <a:endParaRPr lang="en-US" dirty="0"/>
          </a:p>
        </p:txBody>
      </p:sp>
      <p:graphicFrame>
        <p:nvGraphicFramePr>
          <p:cNvPr id="5" name="Diagram 4">
            <a:extLst>
              <a:ext uri="{FF2B5EF4-FFF2-40B4-BE49-F238E27FC236}">
                <a16:creationId xmlns:a16="http://schemas.microsoft.com/office/drawing/2014/main" id="{E30323B0-D46E-4442-B05B-620D299C65B1}"/>
              </a:ext>
            </a:extLst>
          </p:cNvPr>
          <p:cNvGraphicFramePr/>
          <p:nvPr/>
        </p:nvGraphicFramePr>
        <p:xfrm>
          <a:off x="449864" y="1338583"/>
          <a:ext cx="43555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EA1B1C5-58D7-4D1D-88A6-638B7076E42F}"/>
              </a:ext>
            </a:extLst>
          </p:cNvPr>
          <p:cNvGraphicFramePr/>
          <p:nvPr>
            <p:extLst>
              <p:ext uri="{D42A27DB-BD31-4B8C-83A1-F6EECF244321}">
                <p14:modId xmlns:p14="http://schemas.microsoft.com/office/powerpoint/2010/main" val="39682075"/>
              </p:ext>
            </p:extLst>
          </p:nvPr>
        </p:nvGraphicFramePr>
        <p:xfrm>
          <a:off x="2162051" y="1098960"/>
          <a:ext cx="9580085" cy="5624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Arrow: Right 1">
            <a:extLst>
              <a:ext uri="{FF2B5EF4-FFF2-40B4-BE49-F238E27FC236}">
                <a16:creationId xmlns:a16="http://schemas.microsoft.com/office/drawing/2014/main" id="{044BCBE0-D844-481F-963C-BB1111E839D3}"/>
              </a:ext>
            </a:extLst>
          </p:cNvPr>
          <p:cNvSpPr/>
          <p:nvPr/>
        </p:nvSpPr>
        <p:spPr bwMode="auto">
          <a:xfrm>
            <a:off x="713850" y="6035260"/>
            <a:ext cx="2390205" cy="687999"/>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945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C6964-8A33-4F73-BF23-AA01DC100336}"/>
              </a:ext>
            </a:extLst>
          </p:cNvPr>
          <p:cNvSpPr>
            <a:spLocks noGrp="1"/>
          </p:cNvSpPr>
          <p:nvPr>
            <p:ph type="title"/>
          </p:nvPr>
        </p:nvSpPr>
        <p:spPr/>
        <p:txBody>
          <a:bodyPr/>
          <a:lstStyle/>
          <a:p>
            <a:r>
              <a:rPr lang="en-US" dirty="0"/>
              <a:t>Agile Principles</a:t>
            </a:r>
          </a:p>
        </p:txBody>
      </p:sp>
      <p:sp>
        <p:nvSpPr>
          <p:cNvPr id="4" name="Slide Number Placeholder 3">
            <a:extLst>
              <a:ext uri="{FF2B5EF4-FFF2-40B4-BE49-F238E27FC236}">
                <a16:creationId xmlns:a16="http://schemas.microsoft.com/office/drawing/2014/main" id="{DE30E99B-B5BF-4759-964B-4EA6C9CA630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9</a:t>
            </a:fld>
            <a:endParaRPr lang="en-US" dirty="0"/>
          </a:p>
        </p:txBody>
      </p:sp>
      <p:graphicFrame>
        <p:nvGraphicFramePr>
          <p:cNvPr id="5" name="Diagram 4">
            <a:extLst>
              <a:ext uri="{FF2B5EF4-FFF2-40B4-BE49-F238E27FC236}">
                <a16:creationId xmlns:a16="http://schemas.microsoft.com/office/drawing/2014/main" id="{E30323B0-D46E-4442-B05B-620D299C65B1}"/>
              </a:ext>
            </a:extLst>
          </p:cNvPr>
          <p:cNvGraphicFramePr/>
          <p:nvPr/>
        </p:nvGraphicFramePr>
        <p:xfrm>
          <a:off x="449864" y="1338583"/>
          <a:ext cx="43555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EA1B1C5-58D7-4D1D-88A6-638B7076E42F}"/>
              </a:ext>
            </a:extLst>
          </p:cNvPr>
          <p:cNvGraphicFramePr/>
          <p:nvPr>
            <p:extLst>
              <p:ext uri="{D42A27DB-BD31-4B8C-83A1-F6EECF244321}">
                <p14:modId xmlns:p14="http://schemas.microsoft.com/office/powerpoint/2010/main" val="507294436"/>
              </p:ext>
            </p:extLst>
          </p:nvPr>
        </p:nvGraphicFramePr>
        <p:xfrm>
          <a:off x="2162051" y="1098960"/>
          <a:ext cx="9580085" cy="5624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Arrow: Right 1">
            <a:extLst>
              <a:ext uri="{FF2B5EF4-FFF2-40B4-BE49-F238E27FC236}">
                <a16:creationId xmlns:a16="http://schemas.microsoft.com/office/drawing/2014/main" id="{044BCBE0-D844-481F-963C-BB1111E839D3}"/>
              </a:ext>
            </a:extLst>
          </p:cNvPr>
          <p:cNvSpPr/>
          <p:nvPr/>
        </p:nvSpPr>
        <p:spPr bwMode="auto">
          <a:xfrm>
            <a:off x="843883" y="4262773"/>
            <a:ext cx="2496083" cy="718475"/>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8663207"/>
      </p:ext>
    </p:extLst>
  </p:cSld>
  <p:clrMapOvr>
    <a:masterClrMapping/>
  </p:clrMapOvr>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C18B0EB80FEC43B96FC4929E3ACDFF" ma:contentTypeVersion="8" ma:contentTypeDescription="Create a new document." ma:contentTypeScope="" ma:versionID="6bb60d0f0e9e47938221aa118ad76888">
  <xsd:schema xmlns:xsd="http://www.w3.org/2001/XMLSchema" xmlns:xs="http://www.w3.org/2001/XMLSchema" xmlns:p="http://schemas.microsoft.com/office/2006/metadata/properties" xmlns:ns2="4f985cec-e092-4bcf-a1e1-b816bd0221d8" targetNamespace="http://schemas.microsoft.com/office/2006/metadata/properties" ma:root="true" ma:fieldsID="d81d7665d4e84f7ea38159bca2b592d6" ns2:_="">
    <xsd:import namespace="4f985cec-e092-4bcf-a1e1-b816bd0221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85cec-e092-4bcf-a1e1-b816bd0221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2F4A33-1866-4BB8-8A35-8D6BDFE8D9F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CE7128C-41B5-4DC1-AD10-BC81BBEBE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85cec-e092-4bcf-a1e1-b816bd0221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A20BEC-F81B-49CD-951D-E62C4BAE77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6321</TotalTime>
  <Words>2332</Words>
  <Application>Microsoft Macintosh PowerPoint</Application>
  <PresentationFormat>Widescreen</PresentationFormat>
  <Paragraphs>328</Paragraphs>
  <Slides>44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Consolas</vt:lpstr>
      <vt:lpstr>Wingdings</vt:lpstr>
      <vt:lpstr>Wingdings 2</vt:lpstr>
      <vt:lpstr>SoftUni</vt:lpstr>
      <vt:lpstr>Agile Software Development</vt:lpstr>
      <vt:lpstr>Table of Contents</vt:lpstr>
      <vt:lpstr>Have a Question?</vt:lpstr>
      <vt:lpstr>Refresher</vt:lpstr>
      <vt:lpstr>Refresher</vt:lpstr>
      <vt:lpstr>Refresher</vt:lpstr>
      <vt:lpstr>Agile Values</vt:lpstr>
      <vt:lpstr>Agile Values</vt:lpstr>
      <vt:lpstr>Agile Principles</vt:lpstr>
      <vt:lpstr>1. Customer Satisfaction</vt:lpstr>
      <vt:lpstr>1. Customer Satisfaction</vt:lpstr>
      <vt:lpstr>1. Customer Satisfaction</vt:lpstr>
      <vt:lpstr>2. Welcome Changes</vt:lpstr>
      <vt:lpstr>2. Welcome Changes</vt:lpstr>
      <vt:lpstr>3. Frequent Delivery</vt:lpstr>
      <vt:lpstr>4. Team Collaboration</vt:lpstr>
      <vt:lpstr>5. Motivating Environment</vt:lpstr>
      <vt:lpstr>6. Effective Communication</vt:lpstr>
      <vt:lpstr>6. Effective Communication</vt:lpstr>
      <vt:lpstr>7. Working Software</vt:lpstr>
      <vt:lpstr>8. Sustainability </vt:lpstr>
      <vt:lpstr>9. Technical Excellence</vt:lpstr>
      <vt:lpstr>10. Simplicity</vt:lpstr>
      <vt:lpstr>10. Simplicity</vt:lpstr>
      <vt:lpstr>11. Self-organizing teams</vt:lpstr>
      <vt:lpstr>12. Reflection</vt:lpstr>
      <vt:lpstr>12. Reflection</vt:lpstr>
      <vt:lpstr>Agile Practices</vt:lpstr>
      <vt:lpstr>Agile Principles</vt:lpstr>
      <vt:lpstr>Agile Practices</vt:lpstr>
      <vt:lpstr>Subway Map to Agile Practices </vt:lpstr>
      <vt:lpstr>Timebox</vt:lpstr>
      <vt:lpstr>Iteration</vt:lpstr>
      <vt:lpstr>User Stories</vt:lpstr>
      <vt:lpstr>Personas</vt:lpstr>
      <vt:lpstr>Backlog</vt:lpstr>
      <vt:lpstr>Retrospective</vt:lpstr>
      <vt:lpstr>Key Factors for Success</vt:lpstr>
      <vt:lpstr>Key Agile Concepts - Homework</vt:lpstr>
      <vt:lpstr>Summary</vt:lpstr>
      <vt:lpstr>PowerPoint Presentation</vt:lpstr>
      <vt:lpstr>SoftUni Diamond Partners</vt:lpstr>
      <vt:lpstr>SoftUni Organizational Partners</vt:lpstr>
      <vt:lpstr>Trainings @ Software University (SoftUni)</vt:lpstr>
    </vt:vector>
  </TitlesOfParts>
  <Company>SoftUni – https://about.softuni.bg/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SoftUni Presentation</dc:title>
  <dc:subject>Software Development</dc:subject>
  <dc:creator>Software University</dc:creator>
  <cp:keywords>SoftUni; Software University; programming; coding; computer programming; software development; software engineering; software technologies; digital skills; technical skills; training; course</cp:keywords>
  <dc:description>© SoftUni – https://about.softuni.bg/
© Software University – https://softuni.bg
Copyrighted document. Unauthorized copy, reproduction or use is not permitted.</dc:description>
  <cp:lastModifiedBy>Krasen Kolev</cp:lastModifiedBy>
  <cp:revision>42</cp:revision>
  <dcterms:created xsi:type="dcterms:W3CDTF">2018-05-23T13:08:44Z</dcterms:created>
  <dcterms:modified xsi:type="dcterms:W3CDTF">2021-03-02T16:01:54Z</dcterms:modified>
  <cp:category>computer programming;programming;software development;software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0x010100B6C18B0EB80FEC43B96FC4929E3ACDFF</vt:lpwstr>
  </property>
</Properties>
</file>